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1" r:id="rId7"/>
    <p:sldId id="268" r:id="rId8"/>
    <p:sldId id="269" r:id="rId9"/>
    <p:sldId id="263" r:id="rId10"/>
    <p:sldId id="270" r:id="rId11"/>
    <p:sldId id="271" r:id="rId12"/>
    <p:sldId id="265" r:id="rId13"/>
    <p:sldId id="267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CDCFA"/>
    <a:srgbClr val="FCDCF7"/>
    <a:srgbClr val="F9DFF6"/>
    <a:srgbClr val="FADEF9"/>
    <a:srgbClr val="FCDCF6"/>
    <a:srgbClr val="66FFCC"/>
    <a:srgbClr val="F9DFF4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2571" autoAdjust="0"/>
  </p:normalViewPr>
  <p:slideViewPr>
    <p:cSldViewPr>
      <p:cViewPr varScale="1">
        <p:scale>
          <a:sx n="81" d="100"/>
          <a:sy n="81" d="100"/>
        </p:scale>
        <p:origin x="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c:style val="2"/>
  <c:chart>
    <c:autoTitleDeleted val="1"/>
    <c:view3D>
      <c:rotX val="0"/>
      <c:rotY val="0"/>
      <c:rAngAx val="1"/>
    </c:view3D>
    <c:floor>
      <c:thickness val="0"/>
      <c:spPr>
        <a:noFill/>
        <a:ln w="9360">
          <a:noFill/>
        </a:ln>
      </c:spPr>
    </c:floor>
    <c:sideWall>
      <c:thickness val="0"/>
      <c:spPr>
        <a:solidFill>
          <a:srgbClr val="FCDCF7"/>
        </a:solidFill>
      </c:spPr>
    </c:sideWall>
    <c:backWall>
      <c:thickness val="0"/>
      <c:spPr>
        <a:solidFill>
          <a:srgbClr val="FCDCF7"/>
        </a:solidFill>
        <a:ln w="936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1.9922143347835999E-2"/>
          <c:y val="2.2018917661652999E-2"/>
          <c:w val="0.95992672315090399"/>
          <c:h val="0.955884633276476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26 708 637,44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33625717832118268"/>
                      <c:h val="7.071655660483429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9DF-453A-B3A1-59E505D77CDC}"/>
                </c:ext>
              </c:extLst>
            </c:dLbl>
            <c:dLbl>
              <c:idx val="1"/>
              <c:layout>
                <c:manualLayout>
                  <c:x val="6.4553651126886283E-2"/>
                  <c:y val="1.90551351420809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16 511 375,98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1766403349819369"/>
                      <c:h val="7.071655660483429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9DF-453A-B3A1-59E505D77C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26.7</c:v>
                </c:pt>
                <c:pt idx="1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F-453A-B3A1-59E505D77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25"/>
        <c:shape val="cylinder"/>
        <c:axId val="224165904"/>
        <c:axId val="224166296"/>
        <c:axId val="0"/>
      </c:bar3DChart>
      <c:catAx>
        <c:axId val="224165904"/>
        <c:scaling>
          <c:orientation val="minMax"/>
        </c:scaling>
        <c:delete val="1"/>
        <c:axPos val="b"/>
        <c:numFmt formatCode="General" sourceLinked="1"/>
        <c:majorTickMark val="out"/>
        <c:minorTickMark val="cross"/>
        <c:tickLblPos val="nextTo"/>
        <c:crossAx val="224166296"/>
        <c:crosses val="autoZero"/>
        <c:auto val="1"/>
        <c:lblAlgn val="ctr"/>
        <c:lblOffset val="100"/>
        <c:noMultiLvlLbl val="1"/>
      </c:catAx>
      <c:valAx>
        <c:axId val="224166296"/>
        <c:scaling>
          <c:orientation val="minMax"/>
        </c:scaling>
        <c:delete val="1"/>
        <c:axPos val="l"/>
        <c:title>
          <c:overlay val="0"/>
        </c:title>
        <c:numFmt formatCode="General" sourceLinked="0"/>
        <c:majorTickMark val="out"/>
        <c:minorTickMark val="cross"/>
        <c:tickLblPos val="nextTo"/>
        <c:crossAx val="224165904"/>
        <c:crosses val="autoZero"/>
        <c:crossBetween val="midCat"/>
      </c:valAx>
      <c:spPr>
        <a:solidFill>
          <a:srgbClr val="FCDCF7"/>
        </a:solidFill>
        <a:ln w="9360">
          <a:solidFill>
            <a:srgbClr val="8B8B8B"/>
          </a:solidFill>
          <a:round/>
        </a:ln>
      </c:spPr>
    </c:plotArea>
    <c:plotVisOnly val="1"/>
    <c:dispBlanksAs val="zero"/>
    <c:showDLblsOverMax val="1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D19BB-4FF6-4AC2-B285-6A4FE1AF25A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768ED-2EA7-40E7-B2BD-A2D423927DB7}">
      <dgm:prSet phldrT="[Текст]" custT="1"/>
      <dgm:spPr>
        <a:solidFill>
          <a:srgbClr val="FCDCF7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  01 00 Общегосударственные вопросы</a:t>
          </a:r>
        </a:p>
      </dgm:t>
    </dgm:pt>
    <dgm:pt modelId="{7335C721-4553-4BEB-B27B-2DE98B3CD7D5}" type="parTrans" cxnId="{4B715D6E-5BCF-454A-B06C-BAEBA0CB6733}">
      <dgm:prSet/>
      <dgm:spPr/>
      <dgm:t>
        <a:bodyPr/>
        <a:lstStyle/>
        <a:p>
          <a:endParaRPr lang="ru-RU"/>
        </a:p>
      </dgm:t>
    </dgm:pt>
    <dgm:pt modelId="{9F1481AD-F6A4-4076-B7E0-8B12D03CA5A3}" type="sibTrans" cxnId="{4B715D6E-5BCF-454A-B06C-BAEBA0CB6733}">
      <dgm:prSet/>
      <dgm:spPr/>
      <dgm:t>
        <a:bodyPr/>
        <a:lstStyle/>
        <a:p>
          <a:endParaRPr lang="ru-RU"/>
        </a:p>
      </dgm:t>
    </dgm:pt>
    <dgm:pt modelId="{1E3BC2F1-13CB-4EF4-8D88-CD4BE5F11165}">
      <dgm:prSet phldrT="[Текст]" phldr="1"/>
      <dgm:spPr/>
      <dgm:t>
        <a:bodyPr/>
        <a:lstStyle/>
        <a:p>
          <a:endParaRPr lang="ru-RU"/>
        </a:p>
      </dgm:t>
    </dgm:pt>
    <dgm:pt modelId="{8B87830D-328C-4663-9CE9-577C1EA4CCC9}" type="parTrans" cxnId="{5EBBAF6F-25C0-49CA-BF2C-6CE1D0426ACA}">
      <dgm:prSet/>
      <dgm:spPr/>
      <dgm:t>
        <a:bodyPr/>
        <a:lstStyle/>
        <a:p>
          <a:endParaRPr lang="ru-RU"/>
        </a:p>
      </dgm:t>
    </dgm:pt>
    <dgm:pt modelId="{B58C2250-BC0D-4AAE-B60F-E88827892850}" type="sibTrans" cxnId="{5EBBAF6F-25C0-49CA-BF2C-6CE1D0426ACA}">
      <dgm:prSet/>
      <dgm:spPr/>
      <dgm:t>
        <a:bodyPr/>
        <a:lstStyle/>
        <a:p>
          <a:endParaRPr lang="ru-RU"/>
        </a:p>
      </dgm:t>
    </dgm:pt>
    <dgm:pt modelId="{4406F534-57F2-45F9-A623-BC93961FA142}">
      <dgm:prSet phldrT="[Текст]"/>
      <dgm:spPr/>
      <dgm:t>
        <a:bodyPr/>
        <a:lstStyle/>
        <a:p>
          <a:endParaRPr lang="ru-RU"/>
        </a:p>
      </dgm:t>
    </dgm:pt>
    <dgm:pt modelId="{BF1C2AC4-11DA-44F3-B89E-E91E3E96BBCE}" type="parTrans" cxnId="{35B2A5DA-D0F7-46FE-8B90-74A481B1395E}">
      <dgm:prSet/>
      <dgm:spPr/>
      <dgm:t>
        <a:bodyPr/>
        <a:lstStyle/>
        <a:p>
          <a:endParaRPr lang="ru-RU"/>
        </a:p>
      </dgm:t>
    </dgm:pt>
    <dgm:pt modelId="{1D973F96-9F13-41A8-BB1C-E16241FE16EF}" type="sibTrans" cxnId="{35B2A5DA-D0F7-46FE-8B90-74A481B1395E}">
      <dgm:prSet/>
      <dgm:spPr/>
      <dgm:t>
        <a:bodyPr/>
        <a:lstStyle/>
        <a:p>
          <a:endParaRPr lang="ru-RU"/>
        </a:p>
      </dgm:t>
    </dgm:pt>
    <dgm:pt modelId="{A342801D-BF6F-481F-B74C-B97B75E2448A}">
      <dgm:prSet phldrT="[Текст]" phldr="1"/>
      <dgm:spPr/>
      <dgm:t>
        <a:bodyPr/>
        <a:lstStyle/>
        <a:p>
          <a:endParaRPr lang="ru-RU"/>
        </a:p>
      </dgm:t>
    </dgm:pt>
    <dgm:pt modelId="{FA8CAB00-4B5F-4CD8-B5F3-618BFD27DCE8}" type="parTrans" cxnId="{4FA8AAA7-4F82-4774-8B99-27E16D5970B0}">
      <dgm:prSet/>
      <dgm:spPr/>
      <dgm:t>
        <a:bodyPr/>
        <a:lstStyle/>
        <a:p>
          <a:endParaRPr lang="ru-RU"/>
        </a:p>
      </dgm:t>
    </dgm:pt>
    <dgm:pt modelId="{3FA81649-57C9-4026-93F2-0B3F9FCCCB6F}" type="sibTrans" cxnId="{4FA8AAA7-4F82-4774-8B99-27E16D5970B0}">
      <dgm:prSet/>
      <dgm:spPr/>
      <dgm:t>
        <a:bodyPr/>
        <a:lstStyle/>
        <a:p>
          <a:endParaRPr lang="ru-RU"/>
        </a:p>
      </dgm:t>
    </dgm:pt>
    <dgm:pt modelId="{5BBB0FFD-C191-4B61-B805-EAC945DD54C0}">
      <dgm:prSet phldrT="[Текст]" phldr="1"/>
      <dgm:spPr/>
      <dgm:t>
        <a:bodyPr/>
        <a:lstStyle/>
        <a:p>
          <a:endParaRPr lang="ru-RU"/>
        </a:p>
      </dgm:t>
    </dgm:pt>
    <dgm:pt modelId="{CD3F2B0D-B32C-4B14-8A71-1B9E9E57A62E}" type="parTrans" cxnId="{3087F4F2-933F-40D4-90A2-EA501D799BF6}">
      <dgm:prSet/>
      <dgm:spPr/>
      <dgm:t>
        <a:bodyPr/>
        <a:lstStyle/>
        <a:p>
          <a:endParaRPr lang="ru-RU"/>
        </a:p>
      </dgm:t>
    </dgm:pt>
    <dgm:pt modelId="{24E5C21F-E01D-425C-8424-9BFD378ADABB}" type="sibTrans" cxnId="{3087F4F2-933F-40D4-90A2-EA501D799BF6}">
      <dgm:prSet/>
      <dgm:spPr/>
      <dgm:t>
        <a:bodyPr/>
        <a:lstStyle/>
        <a:p>
          <a:endParaRPr lang="ru-RU"/>
        </a:p>
      </dgm:t>
    </dgm:pt>
    <dgm:pt modelId="{F5C702E8-DE3F-45FB-864E-8551095FEE34}">
      <dgm:prSet phldrT="[Текст]" phldr="1"/>
      <dgm:spPr/>
      <dgm:t>
        <a:bodyPr/>
        <a:lstStyle/>
        <a:p>
          <a:endParaRPr lang="ru-RU"/>
        </a:p>
      </dgm:t>
    </dgm:pt>
    <dgm:pt modelId="{BD80F787-28E3-4678-BA8C-780338214DAE}" type="parTrans" cxnId="{4D70CD2E-ECDA-433B-9727-D757CAF9B3D5}">
      <dgm:prSet/>
      <dgm:spPr/>
      <dgm:t>
        <a:bodyPr/>
        <a:lstStyle/>
        <a:p>
          <a:endParaRPr lang="ru-RU"/>
        </a:p>
      </dgm:t>
    </dgm:pt>
    <dgm:pt modelId="{2D9C3920-05C2-4D1B-8DFF-16A6951E45A8}" type="sibTrans" cxnId="{4D70CD2E-ECDA-433B-9727-D757CAF9B3D5}">
      <dgm:prSet/>
      <dgm:spPr/>
      <dgm:t>
        <a:bodyPr/>
        <a:lstStyle/>
        <a:p>
          <a:endParaRPr lang="ru-RU"/>
        </a:p>
      </dgm:t>
    </dgm:pt>
    <dgm:pt modelId="{C1C2C3F5-C096-47C7-8EAF-A7BBD391E567}">
      <dgm:prSet phldrT="[Текст]" phldr="1"/>
      <dgm:spPr/>
      <dgm:t>
        <a:bodyPr/>
        <a:lstStyle/>
        <a:p>
          <a:endParaRPr lang="ru-RU"/>
        </a:p>
      </dgm:t>
    </dgm:pt>
    <dgm:pt modelId="{4F23764F-CDC8-4645-934C-F8E79B9AB597}" type="parTrans" cxnId="{E5E9D8A8-FD73-431E-B5BF-8F2C1D6FB0E9}">
      <dgm:prSet/>
      <dgm:spPr/>
      <dgm:t>
        <a:bodyPr/>
        <a:lstStyle/>
        <a:p>
          <a:endParaRPr lang="ru-RU"/>
        </a:p>
      </dgm:t>
    </dgm:pt>
    <dgm:pt modelId="{B2AE31CD-A781-4604-8ABC-2CAFD6D40301}" type="sibTrans" cxnId="{E5E9D8A8-FD73-431E-B5BF-8F2C1D6FB0E9}">
      <dgm:prSet/>
      <dgm:spPr/>
      <dgm:t>
        <a:bodyPr/>
        <a:lstStyle/>
        <a:p>
          <a:endParaRPr lang="ru-RU"/>
        </a:p>
      </dgm:t>
    </dgm:pt>
    <dgm:pt modelId="{C9F2CD24-8C93-4354-83B8-DDC02B32EC96}">
      <dgm:prSet phldrT="[Текст]" phldr="1"/>
      <dgm:spPr/>
      <dgm:t>
        <a:bodyPr/>
        <a:lstStyle/>
        <a:p>
          <a:endParaRPr lang="ru-RU"/>
        </a:p>
      </dgm:t>
    </dgm:pt>
    <dgm:pt modelId="{6CA242D8-4FF3-4902-94FF-4A638865CDF5}" type="parTrans" cxnId="{51F18A8A-F9CC-45C2-AE95-F204E00AF710}">
      <dgm:prSet/>
      <dgm:spPr/>
      <dgm:t>
        <a:bodyPr/>
        <a:lstStyle/>
        <a:p>
          <a:endParaRPr lang="ru-RU"/>
        </a:p>
      </dgm:t>
    </dgm:pt>
    <dgm:pt modelId="{6E005EF4-42F4-4C48-8EDD-E1C3F5D9F27B}" type="sibTrans" cxnId="{51F18A8A-F9CC-45C2-AE95-F204E00AF710}">
      <dgm:prSet/>
      <dgm:spPr/>
      <dgm:t>
        <a:bodyPr/>
        <a:lstStyle/>
        <a:p>
          <a:endParaRPr lang="ru-RU"/>
        </a:p>
      </dgm:t>
    </dgm:pt>
    <dgm:pt modelId="{242AA9EA-4C28-4AC4-B839-7EAE572D8E53}">
      <dgm:prSet phldrT="[Текст]" phldr="1"/>
      <dgm:spPr/>
      <dgm:t>
        <a:bodyPr/>
        <a:lstStyle/>
        <a:p>
          <a:endParaRPr lang="ru-RU" dirty="0"/>
        </a:p>
      </dgm:t>
    </dgm:pt>
    <dgm:pt modelId="{876DF935-5A3D-496D-A10A-C3CA2237B0C1}" type="parTrans" cxnId="{E0FDF353-949A-46C9-BFF4-22E83621DE65}">
      <dgm:prSet/>
      <dgm:spPr/>
      <dgm:t>
        <a:bodyPr/>
        <a:lstStyle/>
        <a:p>
          <a:endParaRPr lang="ru-RU"/>
        </a:p>
      </dgm:t>
    </dgm:pt>
    <dgm:pt modelId="{55A36C55-B41E-4424-9750-0EF1D4F51803}" type="sibTrans" cxnId="{E0FDF353-949A-46C9-BFF4-22E83621DE65}">
      <dgm:prSet/>
      <dgm:spPr/>
      <dgm:t>
        <a:bodyPr/>
        <a:lstStyle/>
        <a:p>
          <a:endParaRPr lang="ru-RU"/>
        </a:p>
      </dgm:t>
    </dgm:pt>
    <dgm:pt modelId="{AC75ED96-132C-45BC-AE13-556C08258A53}">
      <dgm:prSet/>
      <dgm:spPr/>
      <dgm:t>
        <a:bodyPr/>
        <a:lstStyle/>
        <a:p>
          <a:endParaRPr lang="ru-RU"/>
        </a:p>
      </dgm:t>
    </dgm:pt>
    <dgm:pt modelId="{43D94F73-E9AB-4CB6-B97A-B6FB53159FC3}" type="parTrans" cxnId="{605D9E77-6AA5-48CF-8E05-1C3EDFD7862E}">
      <dgm:prSet/>
      <dgm:spPr/>
      <dgm:t>
        <a:bodyPr/>
        <a:lstStyle/>
        <a:p>
          <a:endParaRPr lang="ru-RU"/>
        </a:p>
      </dgm:t>
    </dgm:pt>
    <dgm:pt modelId="{87F2CB53-516F-49E9-B019-6D256F0EBDF4}" type="sibTrans" cxnId="{605D9E77-6AA5-48CF-8E05-1C3EDFD7862E}">
      <dgm:prSet/>
      <dgm:spPr/>
      <dgm:t>
        <a:bodyPr/>
        <a:lstStyle/>
        <a:p>
          <a:endParaRPr lang="ru-RU"/>
        </a:p>
      </dgm:t>
    </dgm:pt>
    <dgm:pt modelId="{995AB754-B9FD-4300-A037-A513B210CDCB}">
      <dgm:prSet/>
      <dgm:spPr/>
      <dgm:t>
        <a:bodyPr/>
        <a:lstStyle/>
        <a:p>
          <a:endParaRPr lang="ru-RU"/>
        </a:p>
      </dgm:t>
    </dgm:pt>
    <dgm:pt modelId="{B3E79F64-C791-4A29-97CB-0FA80DB8D795}" type="parTrans" cxnId="{90FA352C-BB33-4532-8751-16800CC2E0DC}">
      <dgm:prSet/>
      <dgm:spPr/>
      <dgm:t>
        <a:bodyPr/>
        <a:lstStyle/>
        <a:p>
          <a:endParaRPr lang="ru-RU"/>
        </a:p>
      </dgm:t>
    </dgm:pt>
    <dgm:pt modelId="{E69B2CE8-9E57-4F9E-B3D6-4498628883CD}" type="sibTrans" cxnId="{90FA352C-BB33-4532-8751-16800CC2E0DC}">
      <dgm:prSet/>
      <dgm:spPr/>
      <dgm:t>
        <a:bodyPr/>
        <a:lstStyle/>
        <a:p>
          <a:endParaRPr lang="ru-RU"/>
        </a:p>
      </dgm:t>
    </dgm:pt>
    <dgm:pt modelId="{39AC797E-0E79-430F-8D86-6A56B15F8ED7}">
      <dgm:prSet/>
      <dgm:spPr/>
      <dgm:t>
        <a:bodyPr/>
        <a:lstStyle/>
        <a:p>
          <a:endParaRPr lang="ru-RU"/>
        </a:p>
      </dgm:t>
    </dgm:pt>
    <dgm:pt modelId="{A66AFD04-67B0-4275-9435-34BA5CB15F81}" type="parTrans" cxnId="{4455C9B1-58A3-4982-9D61-1F555B014B52}">
      <dgm:prSet/>
      <dgm:spPr/>
      <dgm:t>
        <a:bodyPr/>
        <a:lstStyle/>
        <a:p>
          <a:endParaRPr lang="ru-RU"/>
        </a:p>
      </dgm:t>
    </dgm:pt>
    <dgm:pt modelId="{A1C6B885-EE66-4D4E-A7A8-B409F5652C90}" type="sibTrans" cxnId="{4455C9B1-58A3-4982-9D61-1F555B014B52}">
      <dgm:prSet/>
      <dgm:spPr/>
      <dgm:t>
        <a:bodyPr/>
        <a:lstStyle/>
        <a:p>
          <a:endParaRPr lang="ru-RU"/>
        </a:p>
      </dgm:t>
    </dgm:pt>
    <dgm:pt modelId="{5DE64A53-3CC7-4E7B-8BF1-A0D55AAB8636}">
      <dgm:prSet/>
      <dgm:spPr/>
      <dgm:t>
        <a:bodyPr/>
        <a:lstStyle/>
        <a:p>
          <a:endParaRPr lang="ru-RU"/>
        </a:p>
      </dgm:t>
    </dgm:pt>
    <dgm:pt modelId="{C97CC505-181A-4A34-96FA-FEE92655A75D}" type="parTrans" cxnId="{363E5DB0-67E8-46D3-9E71-5126935EDFEE}">
      <dgm:prSet/>
      <dgm:spPr/>
      <dgm:t>
        <a:bodyPr/>
        <a:lstStyle/>
        <a:p>
          <a:endParaRPr lang="ru-RU"/>
        </a:p>
      </dgm:t>
    </dgm:pt>
    <dgm:pt modelId="{FBBAAEAA-0187-452B-A147-51E7A9870FDF}" type="sibTrans" cxnId="{363E5DB0-67E8-46D3-9E71-5126935EDFEE}">
      <dgm:prSet/>
      <dgm:spPr/>
      <dgm:t>
        <a:bodyPr/>
        <a:lstStyle/>
        <a:p>
          <a:endParaRPr lang="ru-RU"/>
        </a:p>
      </dgm:t>
    </dgm:pt>
    <dgm:pt modelId="{8E47D0EB-0AF9-4050-B866-583648FD1B6E}">
      <dgm:prSet phldrT="[Текст]"/>
      <dgm:spPr/>
      <dgm:t>
        <a:bodyPr/>
        <a:lstStyle/>
        <a:p>
          <a:endParaRPr lang="ru-RU" dirty="0"/>
        </a:p>
      </dgm:t>
    </dgm:pt>
    <dgm:pt modelId="{5DFF01C2-8A67-41F2-BB42-2BB072931F31}" type="parTrans" cxnId="{36490734-13B8-43D8-A87F-3F210F800577}">
      <dgm:prSet/>
      <dgm:spPr/>
      <dgm:t>
        <a:bodyPr/>
        <a:lstStyle/>
        <a:p>
          <a:endParaRPr lang="ru-RU"/>
        </a:p>
      </dgm:t>
    </dgm:pt>
    <dgm:pt modelId="{6998C5B1-D69F-4789-9207-D0BBB241BACC}" type="sibTrans" cxnId="{36490734-13B8-43D8-A87F-3F210F800577}">
      <dgm:prSet/>
      <dgm:spPr/>
      <dgm:t>
        <a:bodyPr/>
        <a:lstStyle/>
        <a:p>
          <a:endParaRPr lang="ru-RU"/>
        </a:p>
      </dgm:t>
    </dgm:pt>
    <dgm:pt modelId="{341691E7-7345-470D-836C-DC4574D69B5C}">
      <dgm:prSet phldrT="[Текст]"/>
      <dgm:spPr>
        <a:solidFill>
          <a:srgbClr val="FF66CC"/>
        </a:solidFill>
      </dgm:spPr>
      <dgm:t>
        <a:bodyPr/>
        <a:lstStyle/>
        <a:p>
          <a:r>
            <a:rPr lang="ru-RU" b="1" spc="-11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Расходы </a:t>
          </a:r>
          <a:r>
            <a:rPr lang="ru-RU" b="1" spc="-6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 </a:t>
          </a:r>
          <a:r>
            <a:rPr lang="ru-RU" b="1" spc="-8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–  </a:t>
          </a:r>
          <a:r>
            <a:rPr lang="ru-RU" b="1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это</a:t>
          </a:r>
          <a:r>
            <a:rPr lang="ru-RU" b="1" spc="-10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b="1" spc="-7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выплачиваемые  </a:t>
          </a:r>
          <a:r>
            <a:rPr lang="ru-RU" b="1" spc="-4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из</a:t>
          </a:r>
          <a:r>
            <a:rPr lang="ru-RU" b="1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b="1" spc="-7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  </a:t>
          </a:r>
          <a:r>
            <a:rPr lang="ru-RU" b="1" spc="-5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денежные</a:t>
          </a:r>
          <a:r>
            <a:rPr lang="ru-RU" b="1" spc="-12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b="1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средства, </a:t>
          </a:r>
          <a:r>
            <a:rPr lang="ru-RU" b="1" spc="-8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за </a:t>
          </a:r>
          <a:r>
            <a:rPr lang="ru-RU" b="1" spc="-5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исключением  </a:t>
          </a:r>
          <a:r>
            <a:rPr lang="ru-RU" b="1" spc="-8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средств,</a:t>
          </a:r>
          <a:r>
            <a:rPr lang="ru-RU" b="1" spc="-11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b="1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являющихся  </a:t>
          </a:r>
          <a:r>
            <a:rPr lang="ru-RU" b="1" spc="-5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источниками  </a:t>
          </a:r>
          <a:r>
            <a:rPr lang="ru-RU" b="1" spc="-7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финансирования </a:t>
          </a:r>
          <a:r>
            <a:rPr lang="ru-RU" b="1" spc="-9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дефицита</a:t>
          </a:r>
          <a:r>
            <a:rPr lang="ru-RU" b="1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b="1" spc="-6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40C11F2B-C035-4A5F-A50A-9CD772C1E079}" type="parTrans" cxnId="{6AD07D23-DCE6-49CD-BCDE-A001E8039EF0}">
      <dgm:prSet/>
      <dgm:spPr/>
      <dgm:t>
        <a:bodyPr/>
        <a:lstStyle/>
        <a:p>
          <a:endParaRPr lang="ru-RU"/>
        </a:p>
      </dgm:t>
    </dgm:pt>
    <dgm:pt modelId="{62071D1B-05FD-415A-BCED-6DF6425F5FFA}" type="sibTrans" cxnId="{6AD07D23-DCE6-49CD-BCDE-A001E8039EF0}">
      <dgm:prSet/>
      <dgm:spPr/>
      <dgm:t>
        <a:bodyPr/>
        <a:lstStyle/>
        <a:p>
          <a:endParaRPr lang="ru-RU"/>
        </a:p>
      </dgm:t>
    </dgm:pt>
    <dgm:pt modelId="{6E5A8FB5-CA4B-42F9-80EE-AC9445EC4467}">
      <dgm:prSet custT="1"/>
      <dgm:spPr>
        <a:solidFill>
          <a:srgbClr val="FADEF9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02 00 Национальная оборона</a:t>
          </a:r>
        </a:p>
      </dgm:t>
    </dgm:pt>
    <dgm:pt modelId="{EDA3AE13-511E-490F-B969-65857D5B112F}" type="parTrans" cxnId="{801333C5-D396-40AB-ADF4-946E7EB69D70}">
      <dgm:prSet/>
      <dgm:spPr/>
      <dgm:t>
        <a:bodyPr/>
        <a:lstStyle/>
        <a:p>
          <a:endParaRPr lang="ru-RU"/>
        </a:p>
      </dgm:t>
    </dgm:pt>
    <dgm:pt modelId="{24C21D16-8A3A-4AB7-A377-6C3ADB7204AE}" type="sibTrans" cxnId="{801333C5-D396-40AB-ADF4-946E7EB69D70}">
      <dgm:prSet/>
      <dgm:spPr/>
      <dgm:t>
        <a:bodyPr/>
        <a:lstStyle/>
        <a:p>
          <a:endParaRPr lang="ru-RU"/>
        </a:p>
      </dgm:t>
    </dgm:pt>
    <dgm:pt modelId="{09B11F17-B95B-4ACF-98FD-BF03675355B5}">
      <dgm:prSet custT="1"/>
      <dgm:spPr>
        <a:solidFill>
          <a:srgbClr val="FCDCFA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0300</a:t>
          </a:r>
        </a:p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Национальная безопасность и правоохранительная деятельность </a:t>
          </a:r>
        </a:p>
      </dgm:t>
    </dgm:pt>
    <dgm:pt modelId="{68F15B7B-8B69-4310-98C6-599AFC58EFE3}" type="parTrans" cxnId="{DAE8CF97-CE0E-4CE4-996F-84F9C0EE7033}">
      <dgm:prSet/>
      <dgm:spPr/>
      <dgm:t>
        <a:bodyPr/>
        <a:lstStyle/>
        <a:p>
          <a:endParaRPr lang="ru-RU"/>
        </a:p>
      </dgm:t>
    </dgm:pt>
    <dgm:pt modelId="{83DF62E7-1AFF-4A16-B560-1DBDEE9DAD58}" type="sibTrans" cxnId="{DAE8CF97-CE0E-4CE4-996F-84F9C0EE7033}">
      <dgm:prSet/>
      <dgm:spPr/>
      <dgm:t>
        <a:bodyPr/>
        <a:lstStyle/>
        <a:p>
          <a:endParaRPr lang="ru-RU"/>
        </a:p>
      </dgm:t>
    </dgm:pt>
    <dgm:pt modelId="{C030B472-17C4-4DED-9CC9-8DB791DC9921}">
      <dgm:prSet custT="1"/>
      <dgm:spPr>
        <a:solidFill>
          <a:srgbClr val="FCDCF7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04 00 Национальная экономика</a:t>
          </a:r>
        </a:p>
      </dgm:t>
    </dgm:pt>
    <dgm:pt modelId="{5F3C9D99-F69A-4C0D-9DE3-AF05D7E586E1}" type="parTrans" cxnId="{A3FA9158-5FC1-4DE7-9DB3-3B72907A9FBF}">
      <dgm:prSet/>
      <dgm:spPr/>
      <dgm:t>
        <a:bodyPr/>
        <a:lstStyle/>
        <a:p>
          <a:endParaRPr lang="ru-RU"/>
        </a:p>
      </dgm:t>
    </dgm:pt>
    <dgm:pt modelId="{10807648-8990-466A-BB2C-A3B175324846}" type="sibTrans" cxnId="{A3FA9158-5FC1-4DE7-9DB3-3B72907A9FBF}">
      <dgm:prSet/>
      <dgm:spPr/>
      <dgm:t>
        <a:bodyPr/>
        <a:lstStyle/>
        <a:p>
          <a:endParaRPr lang="ru-RU"/>
        </a:p>
      </dgm:t>
    </dgm:pt>
    <dgm:pt modelId="{591C297B-A664-4956-9520-4D6C199B7D4C}">
      <dgm:prSet custT="1"/>
      <dgm:spPr>
        <a:solidFill>
          <a:srgbClr val="FADEF9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05 00 Жилищно- коммунальное хозяйство</a:t>
          </a:r>
        </a:p>
      </dgm:t>
    </dgm:pt>
    <dgm:pt modelId="{5503D402-2AE6-4F6B-A26F-7E718EA0D7B7}" type="parTrans" cxnId="{284EABCD-D01E-40B2-BB0A-45D3CF8162CA}">
      <dgm:prSet/>
      <dgm:spPr/>
      <dgm:t>
        <a:bodyPr/>
        <a:lstStyle/>
        <a:p>
          <a:endParaRPr lang="ru-RU"/>
        </a:p>
      </dgm:t>
    </dgm:pt>
    <dgm:pt modelId="{1E12150A-0E36-42EF-9414-197DC824B050}" type="sibTrans" cxnId="{284EABCD-D01E-40B2-BB0A-45D3CF8162CA}">
      <dgm:prSet/>
      <dgm:spPr/>
      <dgm:t>
        <a:bodyPr/>
        <a:lstStyle/>
        <a:p>
          <a:endParaRPr lang="ru-RU"/>
        </a:p>
      </dgm:t>
    </dgm:pt>
    <dgm:pt modelId="{FCC6815B-5FA1-4A5F-9322-5DD875DC7724}">
      <dgm:prSet custT="1"/>
      <dgm:spPr>
        <a:solidFill>
          <a:srgbClr val="FCDCFA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08 00 Культура, кинематография</a:t>
          </a:r>
        </a:p>
      </dgm:t>
    </dgm:pt>
    <dgm:pt modelId="{CCBE6534-F262-4050-B040-A0D293160B76}" type="parTrans" cxnId="{D913D424-501F-436E-A377-43592E495ED7}">
      <dgm:prSet/>
      <dgm:spPr/>
      <dgm:t>
        <a:bodyPr/>
        <a:lstStyle/>
        <a:p>
          <a:endParaRPr lang="ru-RU"/>
        </a:p>
      </dgm:t>
    </dgm:pt>
    <dgm:pt modelId="{6AA76A30-7ECD-4C08-8108-5D795F691627}" type="sibTrans" cxnId="{D913D424-501F-436E-A377-43592E495ED7}">
      <dgm:prSet/>
      <dgm:spPr/>
      <dgm:t>
        <a:bodyPr/>
        <a:lstStyle/>
        <a:p>
          <a:endParaRPr lang="ru-RU"/>
        </a:p>
      </dgm:t>
    </dgm:pt>
    <dgm:pt modelId="{6DEE05AB-A812-4B1F-A54B-93CEEE6FECE3}">
      <dgm:prSet custT="1"/>
      <dgm:spPr>
        <a:solidFill>
          <a:srgbClr val="FADEF9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10 00 </a:t>
          </a:r>
        </a:p>
        <a:p>
          <a:r>
            <a:rPr lang="ru-RU" sz="1200" b="1" dirty="0">
              <a:solidFill>
                <a:schemeClr val="accent2">
                  <a:lumMod val="50000"/>
                </a:schemeClr>
              </a:solidFill>
            </a:rPr>
            <a:t>Социальная политика </a:t>
          </a:r>
        </a:p>
      </dgm:t>
    </dgm:pt>
    <dgm:pt modelId="{2C09FBF1-49C5-42EF-BAB2-B9690A52722C}" type="parTrans" cxnId="{143B7907-6CD3-46BB-ADF5-CED4B12849AC}">
      <dgm:prSet/>
      <dgm:spPr/>
      <dgm:t>
        <a:bodyPr/>
        <a:lstStyle/>
        <a:p>
          <a:endParaRPr lang="ru-RU"/>
        </a:p>
      </dgm:t>
    </dgm:pt>
    <dgm:pt modelId="{60AE3CB8-C0B7-4B88-9622-C8D1250805AB}" type="sibTrans" cxnId="{143B7907-6CD3-46BB-ADF5-CED4B12849AC}">
      <dgm:prSet/>
      <dgm:spPr/>
      <dgm:t>
        <a:bodyPr/>
        <a:lstStyle/>
        <a:p>
          <a:endParaRPr lang="ru-RU"/>
        </a:p>
      </dgm:t>
    </dgm:pt>
    <dgm:pt modelId="{745E94F1-3F5A-4511-A5DB-BF8170404C24}" type="pres">
      <dgm:prSet presAssocID="{750D19BB-4FF6-4AC2-B285-6A4FE1AF25A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35D6EB-FEA5-4133-90CB-6507B0D252DC}" type="pres">
      <dgm:prSet presAssocID="{341691E7-7345-470D-836C-DC4574D69B5C}" presName="centerShape" presStyleLbl="node0" presStyleIdx="0" presStyleCnt="1" custScaleX="171815" custScaleY="179164" custLinFactNeighborX="2283" custLinFactNeighborY="3086"/>
      <dgm:spPr/>
    </dgm:pt>
    <dgm:pt modelId="{AFC170E2-D54F-491D-8185-AD49DE2F56B8}" type="pres">
      <dgm:prSet presAssocID="{71B768ED-2EA7-40E7-B2BD-A2D423927DB7}" presName="node" presStyleLbl="node1" presStyleIdx="0" presStyleCnt="7" custScaleX="214682" custRadScaleRad="95812" custRadScaleInc="-11279">
        <dgm:presLayoutVars>
          <dgm:bulletEnabled val="1"/>
        </dgm:presLayoutVars>
      </dgm:prSet>
      <dgm:spPr/>
    </dgm:pt>
    <dgm:pt modelId="{5D54421D-6147-4AA1-AED2-ACFCA0ADCF34}" type="pres">
      <dgm:prSet presAssocID="{71B768ED-2EA7-40E7-B2BD-A2D423927DB7}" presName="dummy" presStyleCnt="0"/>
      <dgm:spPr/>
    </dgm:pt>
    <dgm:pt modelId="{DC568670-84D2-4332-9478-FAF009C9D9E7}" type="pres">
      <dgm:prSet presAssocID="{9F1481AD-F6A4-4076-B7E0-8B12D03CA5A3}" presName="sibTrans" presStyleLbl="sibTrans2D1" presStyleIdx="0" presStyleCnt="7"/>
      <dgm:spPr/>
    </dgm:pt>
    <dgm:pt modelId="{0FF9F2DA-4928-4335-82D0-F598F392D99F}" type="pres">
      <dgm:prSet presAssocID="{6E5A8FB5-CA4B-42F9-80EE-AC9445EC4467}" presName="node" presStyleLbl="node1" presStyleIdx="1" presStyleCnt="7" custAng="0" custScaleX="256614" custScaleY="118759" custRadScaleRad="141468" custRadScaleInc="34371">
        <dgm:presLayoutVars>
          <dgm:bulletEnabled val="1"/>
        </dgm:presLayoutVars>
      </dgm:prSet>
      <dgm:spPr/>
    </dgm:pt>
    <dgm:pt modelId="{88F42943-7CA6-454C-937F-82619154D4EA}" type="pres">
      <dgm:prSet presAssocID="{6E5A8FB5-CA4B-42F9-80EE-AC9445EC4467}" presName="dummy" presStyleCnt="0"/>
      <dgm:spPr/>
    </dgm:pt>
    <dgm:pt modelId="{0914B0F4-300A-4A65-9D1F-D01DA7CD0A3E}" type="pres">
      <dgm:prSet presAssocID="{24C21D16-8A3A-4AB7-A377-6C3ADB7204AE}" presName="sibTrans" presStyleLbl="sibTrans2D1" presStyleIdx="1" presStyleCnt="7"/>
      <dgm:spPr/>
    </dgm:pt>
    <dgm:pt modelId="{21C2758E-AD47-4ED1-953F-544AD2237ADC}" type="pres">
      <dgm:prSet presAssocID="{09B11F17-B95B-4ACF-98FD-BF03675355B5}" presName="node" presStyleLbl="node1" presStyleIdx="2" presStyleCnt="7" custScaleX="225297" custScaleY="123763" custRadScaleRad="136620" custRadScaleInc="-63478">
        <dgm:presLayoutVars>
          <dgm:bulletEnabled val="1"/>
        </dgm:presLayoutVars>
      </dgm:prSet>
      <dgm:spPr/>
    </dgm:pt>
    <dgm:pt modelId="{7ED0710D-FD49-4EE8-97C4-40741898180A}" type="pres">
      <dgm:prSet presAssocID="{09B11F17-B95B-4ACF-98FD-BF03675355B5}" presName="dummy" presStyleCnt="0"/>
      <dgm:spPr/>
    </dgm:pt>
    <dgm:pt modelId="{54E3AC2B-3350-4386-BBBB-DF04DAD13E0F}" type="pres">
      <dgm:prSet presAssocID="{83DF62E7-1AFF-4A16-B560-1DBDEE9DAD58}" presName="sibTrans" presStyleLbl="sibTrans2D1" presStyleIdx="2" presStyleCnt="7"/>
      <dgm:spPr/>
    </dgm:pt>
    <dgm:pt modelId="{A78B312C-8753-4DA4-BD54-42EF236DD32F}" type="pres">
      <dgm:prSet presAssocID="{C030B472-17C4-4DED-9CC9-8DB791DC9921}" presName="node" presStyleLbl="node1" presStyleIdx="3" presStyleCnt="7" custScaleX="273148" custRadScaleRad="127521" custRadScaleInc="-115484">
        <dgm:presLayoutVars>
          <dgm:bulletEnabled val="1"/>
        </dgm:presLayoutVars>
      </dgm:prSet>
      <dgm:spPr/>
    </dgm:pt>
    <dgm:pt modelId="{8D6D863A-5C5D-46E8-B76C-BA49E3BA8C5C}" type="pres">
      <dgm:prSet presAssocID="{C030B472-17C4-4DED-9CC9-8DB791DC9921}" presName="dummy" presStyleCnt="0"/>
      <dgm:spPr/>
    </dgm:pt>
    <dgm:pt modelId="{23185EE7-86A0-445A-AD25-2BE225BA35E3}" type="pres">
      <dgm:prSet presAssocID="{10807648-8990-466A-BB2C-A3B175324846}" presName="sibTrans" presStyleLbl="sibTrans2D1" presStyleIdx="3" presStyleCnt="7"/>
      <dgm:spPr/>
    </dgm:pt>
    <dgm:pt modelId="{63776C25-8659-46FC-ADA7-E8554F963305}" type="pres">
      <dgm:prSet presAssocID="{591C297B-A664-4956-9520-4D6C199B7D4C}" presName="node" presStyleLbl="node1" presStyleIdx="4" presStyleCnt="7" custScaleX="263763" custRadScaleRad="117050" custRadScaleInc="84675">
        <dgm:presLayoutVars>
          <dgm:bulletEnabled val="1"/>
        </dgm:presLayoutVars>
      </dgm:prSet>
      <dgm:spPr/>
    </dgm:pt>
    <dgm:pt modelId="{4CA27F1F-060E-4C6A-9CD4-F87FE0F47595}" type="pres">
      <dgm:prSet presAssocID="{591C297B-A664-4956-9520-4D6C199B7D4C}" presName="dummy" presStyleCnt="0"/>
      <dgm:spPr/>
    </dgm:pt>
    <dgm:pt modelId="{9E13DBFD-1499-4FE8-8BB3-6A92A8F71844}" type="pres">
      <dgm:prSet presAssocID="{1E12150A-0E36-42EF-9414-197DC824B050}" presName="sibTrans" presStyleLbl="sibTrans2D1" presStyleIdx="4" presStyleCnt="7"/>
      <dgm:spPr/>
    </dgm:pt>
    <dgm:pt modelId="{A4CB5935-5309-477E-B819-011D4405B163}" type="pres">
      <dgm:prSet presAssocID="{FCC6815B-5FA1-4A5F-9322-5DD875DC7724}" presName="node" presStyleLbl="node1" presStyleIdx="5" presStyleCnt="7" custScaleX="217645" custScaleY="125379" custRadScaleRad="129696" custRadScaleInc="16203">
        <dgm:presLayoutVars>
          <dgm:bulletEnabled val="1"/>
        </dgm:presLayoutVars>
      </dgm:prSet>
      <dgm:spPr/>
    </dgm:pt>
    <dgm:pt modelId="{FEAB367D-2016-4062-95F5-0E549A80574E}" type="pres">
      <dgm:prSet presAssocID="{FCC6815B-5FA1-4A5F-9322-5DD875DC7724}" presName="dummy" presStyleCnt="0"/>
      <dgm:spPr/>
    </dgm:pt>
    <dgm:pt modelId="{B4C30A29-B6F7-4351-A95D-07795C15F73F}" type="pres">
      <dgm:prSet presAssocID="{6AA76A30-7ECD-4C08-8108-5D795F691627}" presName="sibTrans" presStyleLbl="sibTrans2D1" presStyleIdx="5" presStyleCnt="7"/>
      <dgm:spPr/>
    </dgm:pt>
    <dgm:pt modelId="{11C9607E-B05A-4B10-B2B6-140346045227}" type="pres">
      <dgm:prSet presAssocID="{6DEE05AB-A812-4B1F-A54B-93CEEE6FECE3}" presName="node" presStyleLbl="node1" presStyleIdx="6" presStyleCnt="7" custScaleX="236746" custScaleY="125760" custRadScaleRad="133826" custRadScaleInc="-65683">
        <dgm:presLayoutVars>
          <dgm:bulletEnabled val="1"/>
        </dgm:presLayoutVars>
      </dgm:prSet>
      <dgm:spPr/>
    </dgm:pt>
    <dgm:pt modelId="{64D82BA0-18C5-4EA0-BFA8-DAE0071D895D}" type="pres">
      <dgm:prSet presAssocID="{6DEE05AB-A812-4B1F-A54B-93CEEE6FECE3}" presName="dummy" presStyleCnt="0"/>
      <dgm:spPr/>
    </dgm:pt>
    <dgm:pt modelId="{581D8BBA-6CE9-4EF9-90D0-D9587DBD2D9F}" type="pres">
      <dgm:prSet presAssocID="{60AE3CB8-C0B7-4B88-9622-C8D1250805AB}" presName="sibTrans" presStyleLbl="sibTrans2D1" presStyleIdx="6" presStyleCnt="7" custLinFactNeighborX="1671" custLinFactNeighborY="-540"/>
      <dgm:spPr/>
    </dgm:pt>
  </dgm:ptLst>
  <dgm:cxnLst>
    <dgm:cxn modelId="{2585B203-CCA8-498E-9BE2-E243A284618E}" type="presOf" srcId="{83DF62E7-1AFF-4A16-B560-1DBDEE9DAD58}" destId="{54E3AC2B-3350-4386-BBBB-DF04DAD13E0F}" srcOrd="0" destOrd="0" presId="urn:microsoft.com/office/officeart/2005/8/layout/radial6"/>
    <dgm:cxn modelId="{143B7907-6CD3-46BB-ADF5-CED4B12849AC}" srcId="{341691E7-7345-470D-836C-DC4574D69B5C}" destId="{6DEE05AB-A812-4B1F-A54B-93CEEE6FECE3}" srcOrd="6" destOrd="0" parTransId="{2C09FBF1-49C5-42EF-BAB2-B9690A52722C}" sibTransId="{60AE3CB8-C0B7-4B88-9622-C8D1250805AB}"/>
    <dgm:cxn modelId="{290B4B13-FFCA-49AB-AB34-9230FF03C6D5}" type="presOf" srcId="{6DEE05AB-A812-4B1F-A54B-93CEEE6FECE3}" destId="{11C9607E-B05A-4B10-B2B6-140346045227}" srcOrd="0" destOrd="0" presId="urn:microsoft.com/office/officeart/2005/8/layout/radial6"/>
    <dgm:cxn modelId="{A9A91C1B-0C14-4801-BF9F-6C879239CE69}" type="presOf" srcId="{C030B472-17C4-4DED-9CC9-8DB791DC9921}" destId="{A78B312C-8753-4DA4-BD54-42EF236DD32F}" srcOrd="0" destOrd="0" presId="urn:microsoft.com/office/officeart/2005/8/layout/radial6"/>
    <dgm:cxn modelId="{6AD07D23-DCE6-49CD-BCDE-A001E8039EF0}" srcId="{750D19BB-4FF6-4AC2-B285-6A4FE1AF25A1}" destId="{341691E7-7345-470D-836C-DC4574D69B5C}" srcOrd="0" destOrd="0" parTransId="{40C11F2B-C035-4A5F-A50A-9CD772C1E079}" sibTransId="{62071D1B-05FD-415A-BCED-6DF6425F5FFA}"/>
    <dgm:cxn modelId="{D913D424-501F-436E-A377-43592E495ED7}" srcId="{341691E7-7345-470D-836C-DC4574D69B5C}" destId="{FCC6815B-5FA1-4A5F-9322-5DD875DC7724}" srcOrd="5" destOrd="0" parTransId="{CCBE6534-F262-4050-B040-A0D293160B76}" sibTransId="{6AA76A30-7ECD-4C08-8108-5D795F691627}"/>
    <dgm:cxn modelId="{06A97326-AD1A-4C37-9C5B-EE587810E7C1}" type="presOf" srcId="{09B11F17-B95B-4ACF-98FD-BF03675355B5}" destId="{21C2758E-AD47-4ED1-953F-544AD2237ADC}" srcOrd="0" destOrd="0" presId="urn:microsoft.com/office/officeart/2005/8/layout/radial6"/>
    <dgm:cxn modelId="{90FA352C-BB33-4532-8751-16800CC2E0DC}" srcId="{750D19BB-4FF6-4AC2-B285-6A4FE1AF25A1}" destId="{995AB754-B9FD-4300-A037-A513B210CDCB}" srcOrd="6" destOrd="0" parTransId="{B3E79F64-C791-4A29-97CB-0FA80DB8D795}" sibTransId="{E69B2CE8-9E57-4F9E-B3D6-4498628883CD}"/>
    <dgm:cxn modelId="{2772952D-286E-4CCF-A525-9EE7A2CA4CB7}" type="presOf" srcId="{341691E7-7345-470D-836C-DC4574D69B5C}" destId="{9035D6EB-FEA5-4133-90CB-6507B0D252DC}" srcOrd="0" destOrd="0" presId="urn:microsoft.com/office/officeart/2005/8/layout/radial6"/>
    <dgm:cxn modelId="{4D70CD2E-ECDA-433B-9727-D757CAF9B3D5}" srcId="{A342801D-BF6F-481F-B74C-B97B75E2448A}" destId="{F5C702E8-DE3F-45FB-864E-8551095FEE34}" srcOrd="1" destOrd="0" parTransId="{BD80F787-28E3-4678-BA8C-780338214DAE}" sibTransId="{2D9C3920-05C2-4D1B-8DFF-16A6951E45A8}"/>
    <dgm:cxn modelId="{36490734-13B8-43D8-A87F-3F210F800577}" srcId="{750D19BB-4FF6-4AC2-B285-6A4FE1AF25A1}" destId="{8E47D0EB-0AF9-4050-B866-583648FD1B6E}" srcOrd="1" destOrd="0" parTransId="{5DFF01C2-8A67-41F2-BB42-2BB072931F31}" sibTransId="{6998C5B1-D69F-4789-9207-D0BBB241BACC}"/>
    <dgm:cxn modelId="{4B715D6E-5BCF-454A-B06C-BAEBA0CB6733}" srcId="{341691E7-7345-470D-836C-DC4574D69B5C}" destId="{71B768ED-2EA7-40E7-B2BD-A2D423927DB7}" srcOrd="0" destOrd="0" parTransId="{7335C721-4553-4BEB-B27B-2DE98B3CD7D5}" sibTransId="{9F1481AD-F6A4-4076-B7E0-8B12D03CA5A3}"/>
    <dgm:cxn modelId="{5EBBAF6F-25C0-49CA-BF2C-6CE1D0426ACA}" srcId="{750D19BB-4FF6-4AC2-B285-6A4FE1AF25A1}" destId="{1E3BC2F1-13CB-4EF4-8D88-CD4BE5F11165}" srcOrd="2" destOrd="0" parTransId="{8B87830D-328C-4663-9CE9-577C1EA4CCC9}" sibTransId="{B58C2250-BC0D-4AAE-B60F-E88827892850}"/>
    <dgm:cxn modelId="{6C332551-5034-4E15-A6DD-D82D08A9B2D2}" type="presOf" srcId="{9F1481AD-F6A4-4076-B7E0-8B12D03CA5A3}" destId="{DC568670-84D2-4332-9478-FAF009C9D9E7}" srcOrd="0" destOrd="0" presId="urn:microsoft.com/office/officeart/2005/8/layout/radial6"/>
    <dgm:cxn modelId="{E0FDF353-949A-46C9-BFF4-22E83621DE65}" srcId="{C1C2C3F5-C096-47C7-8EAF-A7BBD391E567}" destId="{242AA9EA-4C28-4AC4-B839-7EAE572D8E53}" srcOrd="1" destOrd="0" parTransId="{876DF935-5A3D-496D-A10A-C3CA2237B0C1}" sibTransId="{55A36C55-B41E-4424-9750-0EF1D4F51803}"/>
    <dgm:cxn modelId="{99864456-CDC0-4F26-8426-90D2F89934B5}" type="presOf" srcId="{24C21D16-8A3A-4AB7-A377-6C3ADB7204AE}" destId="{0914B0F4-300A-4A65-9D1F-D01DA7CD0A3E}" srcOrd="0" destOrd="0" presId="urn:microsoft.com/office/officeart/2005/8/layout/radial6"/>
    <dgm:cxn modelId="{605D9E77-6AA5-48CF-8E05-1C3EDFD7862E}" srcId="{750D19BB-4FF6-4AC2-B285-6A4FE1AF25A1}" destId="{AC75ED96-132C-45BC-AE13-556C08258A53}" srcOrd="5" destOrd="0" parTransId="{43D94F73-E9AB-4CB6-B97A-B6FB53159FC3}" sibTransId="{87F2CB53-516F-49E9-B019-6D256F0EBDF4}"/>
    <dgm:cxn modelId="{A3FA9158-5FC1-4DE7-9DB3-3B72907A9FBF}" srcId="{341691E7-7345-470D-836C-DC4574D69B5C}" destId="{C030B472-17C4-4DED-9CC9-8DB791DC9921}" srcOrd="3" destOrd="0" parTransId="{5F3C9D99-F69A-4C0D-9DE3-AF05D7E586E1}" sibTransId="{10807648-8990-466A-BB2C-A3B175324846}"/>
    <dgm:cxn modelId="{51F18A8A-F9CC-45C2-AE95-F204E00AF710}" srcId="{C1C2C3F5-C096-47C7-8EAF-A7BBD391E567}" destId="{C9F2CD24-8C93-4354-83B8-DDC02B32EC96}" srcOrd="0" destOrd="0" parTransId="{6CA242D8-4FF3-4902-94FF-4A638865CDF5}" sibTransId="{6E005EF4-42F4-4C48-8EDD-E1C3F5D9F27B}"/>
    <dgm:cxn modelId="{B30DE28E-454A-497F-84EF-B515EFF6F213}" type="presOf" srcId="{FCC6815B-5FA1-4A5F-9322-5DD875DC7724}" destId="{A4CB5935-5309-477E-B819-011D4405B163}" srcOrd="0" destOrd="0" presId="urn:microsoft.com/office/officeart/2005/8/layout/radial6"/>
    <dgm:cxn modelId="{FFE30992-D2F9-4B7C-AD9C-3F2AA2861DDA}" type="presOf" srcId="{750D19BB-4FF6-4AC2-B285-6A4FE1AF25A1}" destId="{745E94F1-3F5A-4511-A5DB-BF8170404C24}" srcOrd="0" destOrd="0" presId="urn:microsoft.com/office/officeart/2005/8/layout/radial6"/>
    <dgm:cxn modelId="{DAE8CF97-CE0E-4CE4-996F-84F9C0EE7033}" srcId="{341691E7-7345-470D-836C-DC4574D69B5C}" destId="{09B11F17-B95B-4ACF-98FD-BF03675355B5}" srcOrd="2" destOrd="0" parTransId="{68F15B7B-8B69-4310-98C6-599AFC58EFE3}" sibTransId="{83DF62E7-1AFF-4A16-B560-1DBDEE9DAD58}"/>
    <dgm:cxn modelId="{0B7CFF9A-B518-45A5-AAC0-FB652C50A45A}" type="presOf" srcId="{60AE3CB8-C0B7-4B88-9622-C8D1250805AB}" destId="{581D8BBA-6CE9-4EF9-90D0-D9587DBD2D9F}" srcOrd="0" destOrd="0" presId="urn:microsoft.com/office/officeart/2005/8/layout/radial6"/>
    <dgm:cxn modelId="{544738A1-45AD-406E-99E3-AD1D36C1EC29}" type="presOf" srcId="{71B768ED-2EA7-40E7-B2BD-A2D423927DB7}" destId="{AFC170E2-D54F-491D-8185-AD49DE2F56B8}" srcOrd="0" destOrd="0" presId="urn:microsoft.com/office/officeart/2005/8/layout/radial6"/>
    <dgm:cxn modelId="{C640D6A5-F7CB-4503-8D18-454057374D3C}" type="presOf" srcId="{10807648-8990-466A-BB2C-A3B175324846}" destId="{23185EE7-86A0-445A-AD25-2BE225BA35E3}" srcOrd="0" destOrd="0" presId="urn:microsoft.com/office/officeart/2005/8/layout/radial6"/>
    <dgm:cxn modelId="{5192CCA6-22B8-42A1-9D13-945A2216A752}" type="presOf" srcId="{1E12150A-0E36-42EF-9414-197DC824B050}" destId="{9E13DBFD-1499-4FE8-8BB3-6A92A8F71844}" srcOrd="0" destOrd="0" presId="urn:microsoft.com/office/officeart/2005/8/layout/radial6"/>
    <dgm:cxn modelId="{4FA8AAA7-4F82-4774-8B99-27E16D5970B0}" srcId="{750D19BB-4FF6-4AC2-B285-6A4FE1AF25A1}" destId="{A342801D-BF6F-481F-B74C-B97B75E2448A}" srcOrd="3" destOrd="0" parTransId="{FA8CAB00-4B5F-4CD8-B5F3-618BFD27DCE8}" sibTransId="{3FA81649-57C9-4026-93F2-0B3F9FCCCB6F}"/>
    <dgm:cxn modelId="{E5E9D8A8-FD73-431E-B5BF-8F2C1D6FB0E9}" srcId="{750D19BB-4FF6-4AC2-B285-6A4FE1AF25A1}" destId="{C1C2C3F5-C096-47C7-8EAF-A7BBD391E567}" srcOrd="4" destOrd="0" parTransId="{4F23764F-CDC8-4645-934C-F8E79B9AB597}" sibTransId="{B2AE31CD-A781-4604-8ABC-2CAFD6D40301}"/>
    <dgm:cxn modelId="{363E5DB0-67E8-46D3-9E71-5126935EDFEE}" srcId="{750D19BB-4FF6-4AC2-B285-6A4FE1AF25A1}" destId="{5DE64A53-3CC7-4E7B-8BF1-A0D55AAB8636}" srcOrd="8" destOrd="0" parTransId="{C97CC505-181A-4A34-96FA-FEE92655A75D}" sibTransId="{FBBAAEAA-0187-452B-A147-51E7A9870FDF}"/>
    <dgm:cxn modelId="{4455C9B1-58A3-4982-9D61-1F555B014B52}" srcId="{750D19BB-4FF6-4AC2-B285-6A4FE1AF25A1}" destId="{39AC797E-0E79-430F-8D86-6A56B15F8ED7}" srcOrd="7" destOrd="0" parTransId="{A66AFD04-67B0-4275-9435-34BA5CB15F81}" sibTransId="{A1C6B885-EE66-4D4E-A7A8-B409F5652C90}"/>
    <dgm:cxn modelId="{8811B0B4-2D69-43D4-860C-039E83F4E1AF}" type="presOf" srcId="{591C297B-A664-4956-9520-4D6C199B7D4C}" destId="{63776C25-8659-46FC-ADA7-E8554F963305}" srcOrd="0" destOrd="0" presId="urn:microsoft.com/office/officeart/2005/8/layout/radial6"/>
    <dgm:cxn modelId="{801333C5-D396-40AB-ADF4-946E7EB69D70}" srcId="{341691E7-7345-470D-836C-DC4574D69B5C}" destId="{6E5A8FB5-CA4B-42F9-80EE-AC9445EC4467}" srcOrd="1" destOrd="0" parTransId="{EDA3AE13-511E-490F-B969-65857D5B112F}" sibTransId="{24C21D16-8A3A-4AB7-A377-6C3ADB7204AE}"/>
    <dgm:cxn modelId="{284EABCD-D01E-40B2-BB0A-45D3CF8162CA}" srcId="{341691E7-7345-470D-836C-DC4574D69B5C}" destId="{591C297B-A664-4956-9520-4D6C199B7D4C}" srcOrd="4" destOrd="0" parTransId="{5503D402-2AE6-4F6B-A26F-7E718EA0D7B7}" sibTransId="{1E12150A-0E36-42EF-9414-197DC824B050}"/>
    <dgm:cxn modelId="{35B2A5DA-D0F7-46FE-8B90-74A481B1395E}" srcId="{1E3BC2F1-13CB-4EF4-8D88-CD4BE5F11165}" destId="{4406F534-57F2-45F9-A623-BC93961FA142}" srcOrd="0" destOrd="0" parTransId="{BF1C2AC4-11DA-44F3-B89E-E91E3E96BBCE}" sibTransId="{1D973F96-9F13-41A8-BB1C-E16241FE16EF}"/>
    <dgm:cxn modelId="{293A84DC-83C4-49AE-B203-F242470ABDCD}" type="presOf" srcId="{6AA76A30-7ECD-4C08-8108-5D795F691627}" destId="{B4C30A29-B6F7-4351-A95D-07795C15F73F}" srcOrd="0" destOrd="0" presId="urn:microsoft.com/office/officeart/2005/8/layout/radial6"/>
    <dgm:cxn modelId="{00C256EE-E38D-4C59-810A-B9C0C67D0806}" type="presOf" srcId="{6E5A8FB5-CA4B-42F9-80EE-AC9445EC4467}" destId="{0FF9F2DA-4928-4335-82D0-F598F392D99F}" srcOrd="0" destOrd="0" presId="urn:microsoft.com/office/officeart/2005/8/layout/radial6"/>
    <dgm:cxn modelId="{3087F4F2-933F-40D4-90A2-EA501D799BF6}" srcId="{A342801D-BF6F-481F-B74C-B97B75E2448A}" destId="{5BBB0FFD-C191-4B61-B805-EAC945DD54C0}" srcOrd="0" destOrd="0" parTransId="{CD3F2B0D-B32C-4B14-8A71-1B9E9E57A62E}" sibTransId="{24E5C21F-E01D-425C-8424-9BFD378ADABB}"/>
    <dgm:cxn modelId="{C9FAAE85-5A0F-4395-9CCA-72502764D3E8}" type="presParOf" srcId="{745E94F1-3F5A-4511-A5DB-BF8170404C24}" destId="{9035D6EB-FEA5-4133-90CB-6507B0D252DC}" srcOrd="0" destOrd="0" presId="urn:microsoft.com/office/officeart/2005/8/layout/radial6"/>
    <dgm:cxn modelId="{C50CA9A0-2D5F-45F2-95D8-04403577C824}" type="presParOf" srcId="{745E94F1-3F5A-4511-A5DB-BF8170404C24}" destId="{AFC170E2-D54F-491D-8185-AD49DE2F56B8}" srcOrd="1" destOrd="0" presId="urn:microsoft.com/office/officeart/2005/8/layout/radial6"/>
    <dgm:cxn modelId="{48B0F7F2-4C5E-46C1-BE8E-BAF12117EA57}" type="presParOf" srcId="{745E94F1-3F5A-4511-A5DB-BF8170404C24}" destId="{5D54421D-6147-4AA1-AED2-ACFCA0ADCF34}" srcOrd="2" destOrd="0" presId="urn:microsoft.com/office/officeart/2005/8/layout/radial6"/>
    <dgm:cxn modelId="{D9FD153B-10BA-4881-B343-5488874AD37B}" type="presParOf" srcId="{745E94F1-3F5A-4511-A5DB-BF8170404C24}" destId="{DC568670-84D2-4332-9478-FAF009C9D9E7}" srcOrd="3" destOrd="0" presId="urn:microsoft.com/office/officeart/2005/8/layout/radial6"/>
    <dgm:cxn modelId="{48E8EE2C-EBDE-4F03-904B-04E312E5BCBE}" type="presParOf" srcId="{745E94F1-3F5A-4511-A5DB-BF8170404C24}" destId="{0FF9F2DA-4928-4335-82D0-F598F392D99F}" srcOrd="4" destOrd="0" presId="urn:microsoft.com/office/officeart/2005/8/layout/radial6"/>
    <dgm:cxn modelId="{53DA23FD-C17C-45AB-89C1-6D4AB0E3FDED}" type="presParOf" srcId="{745E94F1-3F5A-4511-A5DB-BF8170404C24}" destId="{88F42943-7CA6-454C-937F-82619154D4EA}" srcOrd="5" destOrd="0" presId="urn:microsoft.com/office/officeart/2005/8/layout/radial6"/>
    <dgm:cxn modelId="{451DD7DD-72D8-476E-98E3-0208D4A50EC3}" type="presParOf" srcId="{745E94F1-3F5A-4511-A5DB-BF8170404C24}" destId="{0914B0F4-300A-4A65-9D1F-D01DA7CD0A3E}" srcOrd="6" destOrd="0" presId="urn:microsoft.com/office/officeart/2005/8/layout/radial6"/>
    <dgm:cxn modelId="{57FAD360-7BD4-4526-B132-A624433385E5}" type="presParOf" srcId="{745E94F1-3F5A-4511-A5DB-BF8170404C24}" destId="{21C2758E-AD47-4ED1-953F-544AD2237ADC}" srcOrd="7" destOrd="0" presId="urn:microsoft.com/office/officeart/2005/8/layout/radial6"/>
    <dgm:cxn modelId="{07986CA9-088D-4DA7-AA0F-0008E9BF0037}" type="presParOf" srcId="{745E94F1-3F5A-4511-A5DB-BF8170404C24}" destId="{7ED0710D-FD49-4EE8-97C4-40741898180A}" srcOrd="8" destOrd="0" presId="urn:microsoft.com/office/officeart/2005/8/layout/radial6"/>
    <dgm:cxn modelId="{DA5DC81A-0242-44DA-B8BB-C220F8A88C60}" type="presParOf" srcId="{745E94F1-3F5A-4511-A5DB-BF8170404C24}" destId="{54E3AC2B-3350-4386-BBBB-DF04DAD13E0F}" srcOrd="9" destOrd="0" presId="urn:microsoft.com/office/officeart/2005/8/layout/radial6"/>
    <dgm:cxn modelId="{38163059-F066-4947-88DA-2B148DF3E078}" type="presParOf" srcId="{745E94F1-3F5A-4511-A5DB-BF8170404C24}" destId="{A78B312C-8753-4DA4-BD54-42EF236DD32F}" srcOrd="10" destOrd="0" presId="urn:microsoft.com/office/officeart/2005/8/layout/radial6"/>
    <dgm:cxn modelId="{96DD95D0-BB7C-4E2B-8487-6CC451083ACC}" type="presParOf" srcId="{745E94F1-3F5A-4511-A5DB-BF8170404C24}" destId="{8D6D863A-5C5D-46E8-B76C-BA49E3BA8C5C}" srcOrd="11" destOrd="0" presId="urn:microsoft.com/office/officeart/2005/8/layout/radial6"/>
    <dgm:cxn modelId="{339D7186-FA29-4F34-8667-725C9880C1F6}" type="presParOf" srcId="{745E94F1-3F5A-4511-A5DB-BF8170404C24}" destId="{23185EE7-86A0-445A-AD25-2BE225BA35E3}" srcOrd="12" destOrd="0" presId="urn:microsoft.com/office/officeart/2005/8/layout/radial6"/>
    <dgm:cxn modelId="{5BD36CF5-35DD-4826-9F71-9445E09498F6}" type="presParOf" srcId="{745E94F1-3F5A-4511-A5DB-BF8170404C24}" destId="{63776C25-8659-46FC-ADA7-E8554F963305}" srcOrd="13" destOrd="0" presId="urn:microsoft.com/office/officeart/2005/8/layout/radial6"/>
    <dgm:cxn modelId="{3E8507C6-F424-43A1-9E44-45260F351EA5}" type="presParOf" srcId="{745E94F1-3F5A-4511-A5DB-BF8170404C24}" destId="{4CA27F1F-060E-4C6A-9CD4-F87FE0F47595}" srcOrd="14" destOrd="0" presId="urn:microsoft.com/office/officeart/2005/8/layout/radial6"/>
    <dgm:cxn modelId="{6C6CA089-ED67-4739-AFC6-8CD291D3E09A}" type="presParOf" srcId="{745E94F1-3F5A-4511-A5DB-BF8170404C24}" destId="{9E13DBFD-1499-4FE8-8BB3-6A92A8F71844}" srcOrd="15" destOrd="0" presId="urn:microsoft.com/office/officeart/2005/8/layout/radial6"/>
    <dgm:cxn modelId="{160EED34-00F9-48C6-A9B7-9A3C54ED921A}" type="presParOf" srcId="{745E94F1-3F5A-4511-A5DB-BF8170404C24}" destId="{A4CB5935-5309-477E-B819-011D4405B163}" srcOrd="16" destOrd="0" presId="urn:microsoft.com/office/officeart/2005/8/layout/radial6"/>
    <dgm:cxn modelId="{25BADD60-C37B-4392-8981-4E6D3591CD3F}" type="presParOf" srcId="{745E94F1-3F5A-4511-A5DB-BF8170404C24}" destId="{FEAB367D-2016-4062-95F5-0E549A80574E}" srcOrd="17" destOrd="0" presId="urn:microsoft.com/office/officeart/2005/8/layout/radial6"/>
    <dgm:cxn modelId="{55E2B42A-2D3E-4CE5-A2B5-C9F6E484E338}" type="presParOf" srcId="{745E94F1-3F5A-4511-A5DB-BF8170404C24}" destId="{B4C30A29-B6F7-4351-A95D-07795C15F73F}" srcOrd="18" destOrd="0" presId="urn:microsoft.com/office/officeart/2005/8/layout/radial6"/>
    <dgm:cxn modelId="{23B4A8E8-8AE7-45AD-AB1E-3CE8118E02D9}" type="presParOf" srcId="{745E94F1-3F5A-4511-A5DB-BF8170404C24}" destId="{11C9607E-B05A-4B10-B2B6-140346045227}" srcOrd="19" destOrd="0" presId="urn:microsoft.com/office/officeart/2005/8/layout/radial6"/>
    <dgm:cxn modelId="{4AB8280B-53BE-4900-AFDE-29C6323F3CBA}" type="presParOf" srcId="{745E94F1-3F5A-4511-A5DB-BF8170404C24}" destId="{64D82BA0-18C5-4EA0-BFA8-DAE0071D895D}" srcOrd="20" destOrd="0" presId="urn:microsoft.com/office/officeart/2005/8/layout/radial6"/>
    <dgm:cxn modelId="{42DFE627-9855-4872-88F2-545F669C12B8}" type="presParOf" srcId="{745E94F1-3F5A-4511-A5DB-BF8170404C24}" destId="{581D8BBA-6CE9-4EF9-90D0-D9587DBD2D9F}" srcOrd="21" destOrd="0" presId="urn:microsoft.com/office/officeart/2005/8/layout/radial6"/>
  </dgm:cxnLst>
  <dgm:bg>
    <a:solidFill>
      <a:srgbClr val="FADEF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D8BBA-6CE9-4EF9-90D0-D9587DBD2D9F}">
      <dsp:nvSpPr>
        <dsp:cNvPr id="0" name=""/>
        <dsp:cNvSpPr/>
      </dsp:nvSpPr>
      <dsp:spPr>
        <a:xfrm>
          <a:off x="1282305" y="462363"/>
          <a:ext cx="4186336" cy="4186336"/>
        </a:xfrm>
        <a:prstGeom prst="blockArc">
          <a:avLst>
            <a:gd name="adj1" fmla="val 12980961"/>
            <a:gd name="adj2" fmla="val 17434130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30A29-B6F7-4351-A95D-07795C15F73F}">
      <dsp:nvSpPr>
        <dsp:cNvPr id="0" name=""/>
        <dsp:cNvSpPr/>
      </dsp:nvSpPr>
      <dsp:spPr>
        <a:xfrm>
          <a:off x="1319006" y="324820"/>
          <a:ext cx="4186336" cy="4186336"/>
        </a:xfrm>
        <a:prstGeom prst="blockArc">
          <a:avLst>
            <a:gd name="adj1" fmla="val 9657179"/>
            <a:gd name="adj2" fmla="val 12658537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3DBFD-1499-4FE8-8BB3-6A92A8F71844}">
      <dsp:nvSpPr>
        <dsp:cNvPr id="0" name=""/>
        <dsp:cNvSpPr/>
      </dsp:nvSpPr>
      <dsp:spPr>
        <a:xfrm>
          <a:off x="1378921" y="533577"/>
          <a:ext cx="4186336" cy="4186336"/>
        </a:xfrm>
        <a:prstGeom prst="blockArc">
          <a:avLst>
            <a:gd name="adj1" fmla="val 7018026"/>
            <a:gd name="adj2" fmla="val 10021147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85EE7-86A0-445A-AD25-2BE225BA35E3}">
      <dsp:nvSpPr>
        <dsp:cNvPr id="0" name=""/>
        <dsp:cNvSpPr/>
      </dsp:nvSpPr>
      <dsp:spPr>
        <a:xfrm>
          <a:off x="2157506" y="1226779"/>
          <a:ext cx="4186336" cy="4186336"/>
        </a:xfrm>
        <a:prstGeom prst="blockArc">
          <a:avLst>
            <a:gd name="adj1" fmla="val 2016432"/>
            <a:gd name="adj2" fmla="val 8783550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3AC2B-3350-4386-BBBB-DF04DAD13E0F}">
      <dsp:nvSpPr>
        <dsp:cNvPr id="0" name=""/>
        <dsp:cNvSpPr/>
      </dsp:nvSpPr>
      <dsp:spPr>
        <a:xfrm>
          <a:off x="2749690" y="641070"/>
          <a:ext cx="4186336" cy="4186336"/>
        </a:xfrm>
        <a:prstGeom prst="blockArc">
          <a:avLst>
            <a:gd name="adj1" fmla="val 21573707"/>
            <a:gd name="adj2" fmla="val 3421362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4B0F4-300A-4A65-9D1F-D01DA7CD0A3E}">
      <dsp:nvSpPr>
        <dsp:cNvPr id="0" name=""/>
        <dsp:cNvSpPr/>
      </dsp:nvSpPr>
      <dsp:spPr>
        <a:xfrm>
          <a:off x="2797125" y="186406"/>
          <a:ext cx="4186336" cy="4186336"/>
        </a:xfrm>
        <a:prstGeom prst="blockArc">
          <a:avLst>
            <a:gd name="adj1" fmla="val 19400527"/>
            <a:gd name="adj2" fmla="val 741022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68670-84D2-4332-9478-FAF009C9D9E7}">
      <dsp:nvSpPr>
        <dsp:cNvPr id="0" name=""/>
        <dsp:cNvSpPr/>
      </dsp:nvSpPr>
      <dsp:spPr>
        <a:xfrm>
          <a:off x="2936317" y="354058"/>
          <a:ext cx="4186336" cy="4186336"/>
        </a:xfrm>
        <a:prstGeom prst="blockArc">
          <a:avLst>
            <a:gd name="adj1" fmla="val 14444770"/>
            <a:gd name="adj2" fmla="val 19035355"/>
            <a:gd name="adj3" fmla="val 390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5D6EB-FEA5-4133-90CB-6507B0D252DC}">
      <dsp:nvSpPr>
        <dsp:cNvPr id="0" name=""/>
        <dsp:cNvSpPr/>
      </dsp:nvSpPr>
      <dsp:spPr>
        <a:xfrm>
          <a:off x="2793767" y="1296143"/>
          <a:ext cx="2785700" cy="2904852"/>
        </a:xfrm>
        <a:prstGeom prst="ellipse">
          <a:avLst/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spc="-11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Расходы </a:t>
          </a:r>
          <a:r>
            <a:rPr lang="ru-RU" sz="1500" b="1" kern="1200" spc="-6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 </a:t>
          </a:r>
          <a:r>
            <a:rPr lang="ru-RU" sz="1500" b="1" kern="1200" spc="-8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–  </a:t>
          </a:r>
          <a:r>
            <a:rPr lang="ru-RU" sz="1500" b="1" kern="1200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это</a:t>
          </a:r>
          <a:r>
            <a:rPr lang="ru-RU" sz="1500" b="1" kern="1200" spc="-10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sz="1500" b="1" kern="1200" spc="-7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выплачиваемые  </a:t>
          </a:r>
          <a:r>
            <a:rPr lang="ru-RU" sz="1500" b="1" kern="1200" spc="-4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из</a:t>
          </a:r>
          <a:r>
            <a:rPr lang="ru-RU" sz="1500" b="1" kern="1200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sz="1500" b="1" kern="1200" spc="-7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  </a:t>
          </a:r>
          <a:r>
            <a:rPr lang="ru-RU" sz="1500" b="1" kern="1200" spc="-5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денежные</a:t>
          </a:r>
          <a:r>
            <a:rPr lang="ru-RU" sz="1500" b="1" kern="1200" spc="-12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sz="1500" b="1" kern="1200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средства, </a:t>
          </a:r>
          <a:r>
            <a:rPr lang="ru-RU" sz="1500" b="1" kern="1200" spc="-8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за </a:t>
          </a:r>
          <a:r>
            <a:rPr lang="ru-RU" sz="1500" b="1" kern="1200" spc="-5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исключением  </a:t>
          </a:r>
          <a:r>
            <a:rPr lang="ru-RU" sz="1500" b="1" kern="1200" spc="-8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средств,</a:t>
          </a:r>
          <a:r>
            <a:rPr lang="ru-RU" sz="1500" b="1" kern="1200" spc="-11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sz="1500" b="1" kern="1200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являющихся  </a:t>
          </a:r>
          <a:r>
            <a:rPr lang="ru-RU" sz="1500" b="1" kern="1200" spc="-5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источниками  </a:t>
          </a:r>
          <a:r>
            <a:rPr lang="ru-RU" sz="1500" b="1" kern="1200" spc="-7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финансирования </a:t>
          </a:r>
          <a:r>
            <a:rPr lang="ru-RU" sz="1500" b="1" kern="1200" spc="-9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дефицита</a:t>
          </a:r>
          <a:r>
            <a:rPr lang="ru-RU" sz="1500" b="1" kern="1200" spc="-9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 </a:t>
          </a:r>
          <a:r>
            <a:rPr lang="ru-RU" sz="1500" b="1" kern="1200" spc="-65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rPr>
            <a:t>бюджета</a:t>
          </a:r>
          <a:endParaRPr lang="ru-RU" sz="15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01723" y="1721549"/>
        <a:ext cx="1969788" cy="2054040"/>
      </dsp:txXfrm>
    </dsp:sp>
    <dsp:sp modelId="{AFC170E2-D54F-491D-8185-AD49DE2F56B8}">
      <dsp:nvSpPr>
        <dsp:cNvPr id="0" name=""/>
        <dsp:cNvSpPr/>
      </dsp:nvSpPr>
      <dsp:spPr>
        <a:xfrm>
          <a:off x="2808311" y="89193"/>
          <a:ext cx="2436503" cy="1134935"/>
        </a:xfrm>
        <a:prstGeom prst="ellipse">
          <a:avLst/>
        </a:prstGeom>
        <a:solidFill>
          <a:srgbClr val="FCDCF7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  01 00 Общегосударственные вопросы</a:t>
          </a:r>
        </a:p>
      </dsp:txBody>
      <dsp:txXfrm>
        <a:off x="3165129" y="255400"/>
        <a:ext cx="1722867" cy="802521"/>
      </dsp:txXfrm>
    </dsp:sp>
    <dsp:sp modelId="{0FF9F2DA-4928-4335-82D0-F598F392D99F}">
      <dsp:nvSpPr>
        <dsp:cNvPr id="0" name=""/>
        <dsp:cNvSpPr/>
      </dsp:nvSpPr>
      <dsp:spPr>
        <a:xfrm>
          <a:off x="5080485" y="380353"/>
          <a:ext cx="2912404" cy="1347838"/>
        </a:xfrm>
        <a:prstGeom prst="ellipse">
          <a:avLst/>
        </a:prstGeom>
        <a:solidFill>
          <a:srgbClr val="FADEF9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02 00 Национальная оборона</a:t>
          </a:r>
        </a:p>
      </dsp:txBody>
      <dsp:txXfrm>
        <a:off x="5506997" y="577739"/>
        <a:ext cx="2059380" cy="953066"/>
      </dsp:txXfrm>
    </dsp:sp>
    <dsp:sp modelId="{21C2758E-AD47-4ED1-953F-544AD2237ADC}">
      <dsp:nvSpPr>
        <dsp:cNvPr id="0" name=""/>
        <dsp:cNvSpPr/>
      </dsp:nvSpPr>
      <dsp:spPr>
        <a:xfrm>
          <a:off x="5616621" y="2016226"/>
          <a:ext cx="2556976" cy="1404630"/>
        </a:xfrm>
        <a:prstGeom prst="ellipse">
          <a:avLst/>
        </a:prstGeom>
        <a:solidFill>
          <a:srgbClr val="FCDCFA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0300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Национальная безопасность и правоохранительная деятельность </a:t>
          </a:r>
        </a:p>
      </dsp:txBody>
      <dsp:txXfrm>
        <a:off x="5991081" y="2221929"/>
        <a:ext cx="1808056" cy="993224"/>
      </dsp:txXfrm>
    </dsp:sp>
    <dsp:sp modelId="{A78B312C-8753-4DA4-BD54-42EF236DD32F}">
      <dsp:nvSpPr>
        <dsp:cNvPr id="0" name=""/>
        <dsp:cNvSpPr/>
      </dsp:nvSpPr>
      <dsp:spPr>
        <a:xfrm>
          <a:off x="4409917" y="3888425"/>
          <a:ext cx="3100054" cy="1134935"/>
        </a:xfrm>
        <a:prstGeom prst="ellipse">
          <a:avLst/>
        </a:prstGeom>
        <a:solidFill>
          <a:srgbClr val="FCDCF7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04 00 Национальная экономика</a:t>
          </a:r>
        </a:p>
      </dsp:txBody>
      <dsp:txXfrm>
        <a:off x="4863909" y="4054632"/>
        <a:ext cx="2192070" cy="802521"/>
      </dsp:txXfrm>
    </dsp:sp>
    <dsp:sp modelId="{63776C25-8659-46FC-ADA7-E8554F963305}">
      <dsp:nvSpPr>
        <dsp:cNvPr id="0" name=""/>
        <dsp:cNvSpPr/>
      </dsp:nvSpPr>
      <dsp:spPr>
        <a:xfrm>
          <a:off x="1044640" y="3888434"/>
          <a:ext cx="2993541" cy="1134935"/>
        </a:xfrm>
        <a:prstGeom prst="ellipse">
          <a:avLst/>
        </a:prstGeom>
        <a:solidFill>
          <a:srgbClr val="FADEF9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05 00 Жилищно- коммунальное хозяйство</a:t>
          </a:r>
        </a:p>
      </dsp:txBody>
      <dsp:txXfrm>
        <a:off x="1483034" y="4054641"/>
        <a:ext cx="2116753" cy="802521"/>
      </dsp:txXfrm>
    </dsp:sp>
    <dsp:sp modelId="{A4CB5935-5309-477E-B819-011D4405B163}">
      <dsp:nvSpPr>
        <dsp:cNvPr id="0" name=""/>
        <dsp:cNvSpPr/>
      </dsp:nvSpPr>
      <dsp:spPr>
        <a:xfrm>
          <a:off x="237160" y="2376262"/>
          <a:ext cx="2470131" cy="1422971"/>
        </a:xfrm>
        <a:prstGeom prst="ellipse">
          <a:avLst/>
        </a:prstGeom>
        <a:solidFill>
          <a:srgbClr val="FCDCFA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08 00 Культура, кинематография</a:t>
          </a:r>
        </a:p>
      </dsp:txBody>
      <dsp:txXfrm>
        <a:off x="598902" y="2584651"/>
        <a:ext cx="1746647" cy="1006193"/>
      </dsp:txXfrm>
    </dsp:sp>
    <dsp:sp modelId="{11C9607E-B05A-4B10-B2B6-140346045227}">
      <dsp:nvSpPr>
        <dsp:cNvPr id="0" name=""/>
        <dsp:cNvSpPr/>
      </dsp:nvSpPr>
      <dsp:spPr>
        <a:xfrm>
          <a:off x="309093" y="648071"/>
          <a:ext cx="2686915" cy="1427295"/>
        </a:xfrm>
        <a:prstGeom prst="ellipse">
          <a:avLst/>
        </a:prstGeom>
        <a:solidFill>
          <a:srgbClr val="FADEF9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10 00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accent2">
                  <a:lumMod val="50000"/>
                </a:schemeClr>
              </a:solidFill>
            </a:rPr>
            <a:t>Социальная политика </a:t>
          </a:r>
        </a:p>
      </dsp:txBody>
      <dsp:txXfrm>
        <a:off x="702583" y="857094"/>
        <a:ext cx="1899935" cy="100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3F056-B79D-490B-BD54-5F5DCBEDC276}" type="datetimeFigureOut">
              <a:rPr lang="ru-RU" smtClean="0"/>
              <a:t>14.05.2025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6580F-4CEC-42E6-8180-00B1038700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4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9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3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8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0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94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9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71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580F-4CEC-42E6-8180-00B1038700D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4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9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010101">
                  <a:alpha val="52000"/>
                </a:srgbClr>
              </a:gs>
              <a:gs pos="60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010101">
                  <a:alpha val="56000"/>
                </a:srgbClr>
              </a:gs>
              <a:gs pos="61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10800000">
            <a:off x="16470360" y="7143480"/>
            <a:ext cx="7920360" cy="53640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731520" y="575280"/>
            <a:ext cx="7695360" cy="571428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731520" y="576000"/>
            <a:ext cx="7695360" cy="571428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2"/>
          <p:cNvPicPr/>
          <p:nvPr/>
        </p:nvPicPr>
        <p:blipFill>
          <a:blip r:embed="rId16"/>
          <a:stretch/>
        </p:blipFill>
        <p:spPr>
          <a:xfrm rot="1435800">
            <a:off x="543240" y="27216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16"/>
          <a:stretch/>
        </p:blipFill>
        <p:spPr>
          <a:xfrm rot="4096200">
            <a:off x="8115480" y="29808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010101">
                  <a:alpha val="52000"/>
                </a:srgbClr>
              </a:gs>
              <a:gs pos="60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010101">
                  <a:alpha val="56000"/>
                </a:srgbClr>
              </a:gs>
              <a:gs pos="61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3" hidden="1"/>
          <p:cNvSpPr/>
          <p:nvPr/>
        </p:nvSpPr>
        <p:spPr>
          <a:xfrm rot="10800000">
            <a:off x="16470360" y="7143480"/>
            <a:ext cx="7920360" cy="53640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4" hidden="1"/>
          <p:cNvSpPr/>
          <p:nvPr/>
        </p:nvSpPr>
        <p:spPr>
          <a:xfrm>
            <a:off x="731520" y="575280"/>
            <a:ext cx="7695360" cy="571428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5" hidden="1"/>
          <p:cNvSpPr/>
          <p:nvPr/>
        </p:nvSpPr>
        <p:spPr>
          <a:xfrm>
            <a:off x="731520" y="576000"/>
            <a:ext cx="7695360" cy="571428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" name="Picture 2"/>
          <p:cNvPicPr/>
          <p:nvPr/>
        </p:nvPicPr>
        <p:blipFill>
          <a:blip r:embed="rId16"/>
          <a:stretch/>
        </p:blipFill>
        <p:spPr>
          <a:xfrm rot="1435800">
            <a:off x="543240" y="27216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49" name="Picture 2"/>
          <p:cNvPicPr/>
          <p:nvPr/>
        </p:nvPicPr>
        <p:blipFill>
          <a:blip r:embed="rId16"/>
          <a:stretch/>
        </p:blipFill>
        <p:spPr>
          <a:xfrm rot="4096200">
            <a:off x="8115480" y="29808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50" name="CustomShape 6"/>
          <p:cNvSpPr/>
          <p:nvPr/>
        </p:nvSpPr>
        <p:spPr>
          <a:xfrm>
            <a:off x="0" y="0"/>
            <a:ext cx="7162200" cy="6857280"/>
          </a:xfrm>
          <a:prstGeom prst="rect">
            <a:avLst/>
          </a:prstGeom>
          <a:gradFill>
            <a:gsLst>
              <a:gs pos="0">
                <a:srgbClr val="010101">
                  <a:alpha val="52000"/>
                </a:srgbClr>
              </a:gs>
              <a:gs pos="60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7"/>
          <p:cNvSpPr/>
          <p:nvPr/>
        </p:nvSpPr>
        <p:spPr>
          <a:xfrm>
            <a:off x="1143000" y="0"/>
            <a:ext cx="8000280" cy="6857280"/>
          </a:xfrm>
          <a:prstGeom prst="rect">
            <a:avLst/>
          </a:prstGeom>
          <a:gradFill>
            <a:gsLst>
              <a:gs pos="0">
                <a:srgbClr val="010101">
                  <a:alpha val="56000"/>
                </a:srgbClr>
              </a:gs>
              <a:gs pos="61000">
                <a:srgbClr val="FEFEFE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8"/>
          <p:cNvSpPr/>
          <p:nvPr/>
        </p:nvSpPr>
        <p:spPr>
          <a:xfrm rot="10800000">
            <a:off x="15657120" y="6691680"/>
            <a:ext cx="7382160" cy="536400"/>
          </a:xfrm>
          <a:custGeom>
            <a:avLst/>
            <a:gdLst/>
            <a:ahLst/>
            <a:cxnLst/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lin ang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9"/>
          <p:cNvSpPr/>
          <p:nvPr/>
        </p:nvSpPr>
        <p:spPr>
          <a:xfrm>
            <a:off x="990000" y="1017000"/>
            <a:ext cx="7179120" cy="48308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10"/>
          <p:cNvSpPr/>
          <p:nvPr/>
        </p:nvSpPr>
        <p:spPr>
          <a:xfrm>
            <a:off x="990720" y="1009800"/>
            <a:ext cx="7179120" cy="4830840"/>
          </a:xfrm>
          <a:prstGeom prst="rect">
            <a:avLst/>
          </a:prstGeom>
          <a:blipFill>
            <a:blip r:embed="rId15"/>
            <a:tile/>
          </a:blipFill>
          <a:ln w="6480"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2"/>
          <p:cNvPicPr/>
          <p:nvPr/>
        </p:nvPicPr>
        <p:blipFill>
          <a:blip r:embed="rId16"/>
          <a:stretch/>
        </p:blipFill>
        <p:spPr>
          <a:xfrm rot="1435800">
            <a:off x="768960" y="701280"/>
            <a:ext cx="567000" cy="567000"/>
          </a:xfrm>
          <a:prstGeom prst="rect">
            <a:avLst/>
          </a:prstGeom>
          <a:ln>
            <a:noFill/>
          </a:ln>
        </p:spPr>
      </p:pic>
      <p:pic>
        <p:nvPicPr>
          <p:cNvPr id="56" name="Picture 2"/>
          <p:cNvPicPr/>
          <p:nvPr/>
        </p:nvPicPr>
        <p:blipFill>
          <a:blip r:embed="rId16"/>
          <a:stretch/>
        </p:blipFill>
        <p:spPr>
          <a:xfrm rot="4096200">
            <a:off x="7855920" y="749520"/>
            <a:ext cx="566280" cy="566280"/>
          </a:xfrm>
          <a:prstGeom prst="rect">
            <a:avLst/>
          </a:prstGeom>
          <a:ln>
            <a:noFill/>
          </a:ln>
        </p:spPr>
      </p:pic>
      <p:sp>
        <p:nvSpPr>
          <p:cNvPr id="57" name="PlaceHolder 1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560" cy="120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erhorechie-sovet@bahch.rk.gov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95536" y="332656"/>
            <a:ext cx="8434560" cy="6336704"/>
          </a:xfrm>
          <a:prstGeom prst="rect">
            <a:avLst/>
          </a:prstGeom>
          <a:solidFill>
            <a:srgbClr val="F9DFF6"/>
          </a:solidFill>
          <a:ln w="76320">
            <a:solidFill>
              <a:srgbClr val="FC97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ru-RU" sz="4400" b="1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ДЛЯ  ГРАЖДАН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Отчет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об исполнении бюджета муниципального образования </a:t>
            </a:r>
            <a:r>
              <a:rPr lang="ru-RU" sz="4400" b="1" i="1" dirty="0" err="1">
                <a:latin typeface="Times New Roman" pitchFamily="18" charset="0"/>
                <a:cs typeface="Times New Roman" pitchFamily="18" charset="0"/>
              </a:rPr>
              <a:t>Верхореченское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сельское поселение Бахчисарайского района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Республики Крым за 2024 год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0980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69" y="155959"/>
            <a:ext cx="8013217" cy="951978"/>
          </a:xfrm>
          <a:solidFill>
            <a:srgbClr val="FF66CC"/>
          </a:solidFill>
        </p:spPr>
        <p:txBody>
          <a:bodyPr/>
          <a:lstStyle/>
          <a:p>
            <a:pPr algn="ctr"/>
            <a:r>
              <a:rPr lang="ru-RU" b="1" dirty="0">
                <a:latin typeface="Times New Roman"/>
                <a:cs typeface="Times New Roman"/>
              </a:rPr>
              <a:t>АНАЛИЗ </a:t>
            </a:r>
            <a:r>
              <a:rPr lang="ru-RU" b="1" spc="-15" dirty="0">
                <a:latin typeface="Times New Roman"/>
                <a:cs typeface="Times New Roman"/>
              </a:rPr>
              <a:t>ИСПОЛНЕНИЯ </a:t>
            </a:r>
            <a:r>
              <a:rPr lang="ru-RU" b="1" spc="-75" dirty="0">
                <a:latin typeface="Times New Roman"/>
                <a:cs typeface="Times New Roman"/>
              </a:rPr>
              <a:t>РАСХОДОВ  </a:t>
            </a:r>
            <a:r>
              <a:rPr lang="ru-RU" b="1" spc="-40" dirty="0">
                <a:latin typeface="Times New Roman"/>
                <a:cs typeface="Times New Roman"/>
              </a:rPr>
              <a:t>БЮДЖЕТА  МУНИЦИПАЛЬНОГО</a:t>
            </a:r>
            <a:br>
              <a:rPr lang="ru-RU" b="1" spc="-40" dirty="0">
                <a:latin typeface="Times New Roman"/>
                <a:cs typeface="Times New Roman"/>
              </a:rPr>
            </a:br>
            <a:r>
              <a:rPr lang="ru-RU" b="1" spc="-40" dirty="0">
                <a:latin typeface="Times New Roman"/>
                <a:cs typeface="Times New Roman"/>
              </a:rPr>
              <a:t>ОБРАЗОВАНИЯ</a:t>
            </a:r>
            <a:r>
              <a:rPr lang="ru-RU" b="1" spc="-35" dirty="0">
                <a:latin typeface="Times New Roman"/>
                <a:cs typeface="Times New Roman"/>
              </a:rPr>
              <a:t> ВЕРХОРЕЧЕНСКОЕ  СЕЛЬСКОЕ  ПОСЕЛЕНИЕ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11560" y="836712"/>
            <a:ext cx="8229240" cy="518457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58781"/>
              </p:ext>
            </p:extLst>
          </p:nvPr>
        </p:nvGraphicFramePr>
        <p:xfrm>
          <a:off x="643308" y="1176214"/>
          <a:ext cx="8229241" cy="625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8884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</a:rPr>
                        <a:t>План на 2024 год, рубли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</a:rPr>
                        <a:t>Исполнено 2024 </a:t>
                      </a:r>
                      <a:r>
                        <a:rPr lang="ru-RU" i="1" baseline="0" dirty="0">
                          <a:solidFill>
                            <a:srgbClr val="002060"/>
                          </a:solidFill>
                        </a:rPr>
                        <a:t>год, рубли</a:t>
                      </a:r>
                      <a:endParaRPr lang="ru-RU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</a:rPr>
                        <a:t>% исполнения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5 160 169,48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5 159 257,55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4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138 894,00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138 894,00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27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504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270 000,00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32 960,00</a:t>
                      </a:r>
                    </a:p>
                    <a:p>
                      <a:pPr algn="ctr"/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41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10" dirty="0">
                          <a:latin typeface="Times New Roman"/>
                          <a:cs typeface="Times New Roman"/>
                        </a:rPr>
                        <a:t>экономика</a:t>
                      </a:r>
                      <a:endParaRPr lang="ru-RU" sz="1400" b="1" dirty="0"/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93 030,00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93 030,00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56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lang="ru-RU" sz="1400" b="1" spc="-10" dirty="0">
                          <a:latin typeface="Times New Roman"/>
                          <a:cs typeface="Times New Roman"/>
                        </a:rPr>
                        <a:t> хозяйство</a:t>
                      </a:r>
                      <a:endParaRPr lang="ru-RU" sz="1400" b="1" dirty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13 889 362,83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13 533 737,62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8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20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lang="ru-RU"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lang="ru-RU" sz="1400" b="1" dirty="0"/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70 0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00,00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70 0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00,00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39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spc="-5" dirty="0">
                        <a:latin typeface="Times New Roman"/>
                        <a:cs typeface="Times New Roman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lang="ru-RU" sz="1400" b="1" spc="-5" baseline="0" dirty="0">
                          <a:latin typeface="Times New Roman"/>
                          <a:cs typeface="Times New Roman"/>
                        </a:rPr>
                        <a:t> политика </a:t>
                      </a:r>
                      <a:endParaRPr lang="ru-RU" sz="1400" b="1" dirty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344 929,44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344 929,44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178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ИТОГО расходы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19 966 385,75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19 372 808,61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97,0</a:t>
                      </a:r>
                    </a:p>
                  </a:txBody>
                  <a:tcPr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3546" y="6309321"/>
            <a:ext cx="8229240" cy="548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04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97720" y="116640"/>
            <a:ext cx="8704080" cy="1186560"/>
          </a:xfrm>
          <a:prstGeom prst="rect">
            <a:avLst/>
          </a:prstGeom>
          <a:solidFill>
            <a:srgbClr val="FCDCFA"/>
          </a:solidFill>
          <a:ln w="76320">
            <a:solidFill>
              <a:schemeClr val="accent2">
                <a:lumMod val="40000"/>
                <a:lumOff val="60000"/>
              </a:schemeClr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Структура муниципальных программ  </a:t>
            </a:r>
            <a:r>
              <a:rPr lang="ru-RU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Верхореч</a:t>
            </a:r>
            <a:r>
              <a:rPr lang="ru-RU" sz="18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енского</a:t>
            </a:r>
            <a:r>
              <a:rPr lang="ru-RU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сельского поселения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 2024 году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28653" y="894730"/>
            <a:ext cx="8557926" cy="1469461"/>
          </a:xfrm>
          <a:prstGeom prst="horizontalScroll">
            <a:avLst>
              <a:gd name="adj" fmla="val 12500"/>
            </a:avLst>
          </a:prstGeom>
          <a:solidFill>
            <a:srgbClr val="FF66CC"/>
          </a:solidFill>
          <a:ln>
            <a:solidFill>
              <a:srgbClr val="9860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Всего расходов на реализацию муниципальных программ </a:t>
            </a:r>
            <a:endParaRPr lang="ru-RU" sz="1800" b="0" strike="noStrike" spc="-1" dirty="0">
              <a:solidFill>
                <a:schemeClr val="accent3">
                  <a:lumMod val="40000"/>
                  <a:lumOff val="6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2024 году  запланировано </a:t>
            </a:r>
            <a:r>
              <a:rPr lang="ru-RU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19 385 160,27 </a:t>
            </a:r>
            <a:r>
              <a:rPr lang="ru-RU" sz="1600" b="1" strike="noStrike" spc="-1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рублей  или 97,1% от всех расходов местного бюджета, исполнение составило </a:t>
            </a:r>
            <a:r>
              <a:rPr lang="ru-RU" sz="2000" b="1" spc="-1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18 791 583,13 </a:t>
            </a:r>
            <a:r>
              <a:rPr lang="ru-RU" sz="1600" b="1" strike="noStrike" spc="-1" dirty="0">
                <a:solidFill>
                  <a:schemeClr val="accent3">
                    <a:lumMod val="40000"/>
                    <a:lumOff val="6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руб. или 96,9%</a:t>
            </a:r>
            <a:endParaRPr lang="ru-RU" sz="1800" b="0" strike="noStrike" spc="-1" dirty="0">
              <a:solidFill>
                <a:schemeClr val="accent3">
                  <a:lumMod val="40000"/>
                  <a:lumOff val="6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841820" y="2296831"/>
            <a:ext cx="7531592" cy="488631"/>
          </a:xfrm>
          <a:prstGeom prst="roundRect">
            <a:avLst>
              <a:gd name="adj" fmla="val 16667"/>
            </a:avLst>
          </a:prstGeom>
          <a:solidFill>
            <a:srgbClr val="FCDCF7"/>
          </a:solidFill>
          <a:ln>
            <a:solidFill>
              <a:srgbClr val="433D37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Коммунальная инфраструктура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Верхореченского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сельского поселения                                                          8 639 362,83 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рубля, исполнение  - 8 283 737,62 –   95,9%</a:t>
            </a:r>
          </a:p>
        </p:txBody>
      </p:sp>
      <p:sp>
        <p:nvSpPr>
          <p:cNvPr id="136" name="CustomShape 4"/>
          <p:cNvSpPr/>
          <p:nvPr/>
        </p:nvSpPr>
        <p:spPr>
          <a:xfrm>
            <a:off x="851398" y="2919223"/>
            <a:ext cx="7272000" cy="576000"/>
          </a:xfrm>
          <a:prstGeom prst="roundRect">
            <a:avLst>
              <a:gd name="adj" fmla="val 16667"/>
            </a:avLst>
          </a:prstGeom>
          <a:solidFill>
            <a:srgbClr val="FCDCFA"/>
          </a:solidFill>
          <a:ln>
            <a:solidFill>
              <a:srgbClr val="6F790F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Совершенствование и развитие мес</a:t>
            </a:r>
            <a:r>
              <a:rPr lang="ru-RU" sz="1200" b="1" dirty="0">
                <a:solidFill>
                  <a:prstClr val="black"/>
                </a:solidFill>
              </a:rPr>
              <a:t>тного самоуправления в </a:t>
            </a:r>
            <a:r>
              <a:rPr lang="ru-RU" sz="1200" b="1" dirty="0" err="1">
                <a:solidFill>
                  <a:prstClr val="black"/>
                </a:solidFill>
              </a:rPr>
              <a:t>Верхореченском</a:t>
            </a:r>
            <a:r>
              <a:rPr lang="ru-RU" sz="1200" b="1" dirty="0">
                <a:solidFill>
                  <a:prstClr val="black"/>
                </a:solidFill>
              </a:rPr>
              <a:t> сельском поселении</a:t>
            </a:r>
            <a:r>
              <a:rPr lang="ru-RU" sz="1200" dirty="0">
                <a:solidFill>
                  <a:prstClr val="black"/>
                </a:solidFill>
              </a:rPr>
              <a:t>–5 001 967,44</a:t>
            </a:r>
          </a:p>
          <a:p>
            <a:pPr lvl="0" algn="ctr"/>
            <a:r>
              <a:rPr lang="ru-RU" sz="12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рублей,  исполнение  </a:t>
            </a:r>
            <a:r>
              <a:rPr lang="ru-RU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5 001 055,51 </a:t>
            </a:r>
            <a:r>
              <a:rPr lang="ru-RU" sz="12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рублей  –   100%</a:t>
            </a:r>
            <a:endParaRPr lang="ru-RU" sz="1200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86238" y="5877272"/>
            <a:ext cx="6696000" cy="684000"/>
          </a:xfrm>
          <a:prstGeom prst="roundRect">
            <a:avLst/>
          </a:prstGeom>
          <a:solidFill>
            <a:srgbClr val="FC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Верхореченского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Бахчисарайского района Республики Крым – 5 250 000,00 рублей,  исполнение 5250 000,00 рублей - 100%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05616" y="4296910"/>
            <a:ext cx="6840000" cy="684000"/>
          </a:xfrm>
          <a:prstGeom prst="roundRect">
            <a:avLst/>
          </a:prstGeom>
          <a:solidFill>
            <a:srgbClr val="FCD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 муниципальным имуществом и земельными ресурсами 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Верхореченского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Бахчисарайского района Республики Крым я –  153 830,00 рублей, исполнение  153 830,00 рублей  -100%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169616" y="3628984"/>
            <a:ext cx="6876000" cy="540000"/>
          </a:xfrm>
          <a:prstGeom prst="flowChartAlternateProcess">
            <a:avLst/>
          </a:prstGeom>
          <a:solidFill>
            <a:srgbClr val="FAD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 в границах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Верхореченского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–               270 000,00 рублей, исполнение 32 960,00 рублей  -12,2%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3616" y="5108836"/>
            <a:ext cx="6768000" cy="540000"/>
          </a:xfrm>
          <a:prstGeom prst="roundRect">
            <a:avLst/>
          </a:prstGeom>
          <a:solidFill>
            <a:srgbClr val="FAD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культуры  в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Верхореченском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сельском поселении  -  70 000,00 рублей , исполнение  70 000,00рублей –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095120" y="1177600"/>
            <a:ext cx="6964560" cy="12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448740" y="1177600"/>
            <a:ext cx="8257320" cy="3835576"/>
          </a:xfrm>
          <a:prstGeom prst="rect">
            <a:avLst/>
          </a:prstGeom>
          <a:solidFill>
            <a:srgbClr val="F9DFF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обеспечение устойчивости бюджета;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выполнение принятых социальных обязательств  перед   гражданами;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предоставление качественных муниципальных услуг населению;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обеспечение расходов по принятым  обязательствам;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эффективное использование бюджетных средств.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-36200" y="180020"/>
            <a:ext cx="9180200" cy="817560"/>
          </a:xfrm>
          <a:prstGeom prst="rect">
            <a:avLst/>
          </a:prstGeom>
          <a:solidFill>
            <a:srgbClr val="FF66CC"/>
          </a:solidFill>
          <a:ln w="7632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9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 </a:t>
            </a:r>
            <a:r>
              <a:rPr lang="ru-RU" sz="1900" b="1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муниципального образования </a:t>
            </a:r>
            <a:r>
              <a:rPr lang="ru-RU" sz="1900" b="1" spc="-1" dirty="0" err="1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Верхореч</a:t>
            </a:r>
            <a:r>
              <a:rPr lang="ru-RU" sz="1900" b="1" strike="noStrike" spc="-1" dirty="0" err="1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енское</a:t>
            </a:r>
            <a:r>
              <a:rPr lang="ru-RU" sz="1900" b="1" strike="noStrike" spc="-1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сельское поселение за 2024 </a:t>
            </a:r>
            <a:r>
              <a:rPr lang="ru-RU" sz="19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исполнен с соблюдением основных направлений бюджетной политики:</a:t>
            </a:r>
            <a:endParaRPr lang="ru-RU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50912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Администрация 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Верхореченского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сельского  поселения</a:t>
            </a:r>
          </a:p>
          <a:p>
            <a:pPr algn="ctr"/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Адрес: ул. Советская,10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с.Верхоречье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Бахчисарайский  район, Республика Крым , 298460                                                                                                                                                                               </a:t>
            </a:r>
            <a:r>
              <a:rPr lang="en-US" altLang="ru-RU" dirty="0">
                <a:solidFill>
                  <a:srgbClr val="FFC000"/>
                </a:solidFill>
                <a:latin typeface="Times New Roman" pitchFamily="18" charset="0"/>
              </a:rPr>
              <a:t>e-mail:</a:t>
            </a:r>
            <a:r>
              <a:rPr lang="ru-RU" altLang="ru-RU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http://admin-verhorech.ru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  <a:hlinkClick r:id="rId3"/>
              </a:rPr>
              <a:t>verhorechie-sovet@bahch.rk.gov.ru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br>
              <a:rPr lang="ru-RU" i="1" dirty="0"/>
            </a:br>
            <a:r>
              <a:rPr lang="ru-RU" i="1" dirty="0"/>
              <a:t>тел. +7(36554)76243, факс +7(36554)76240</a:t>
            </a:r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50240" y="214200"/>
            <a:ext cx="7857360" cy="2922480"/>
          </a:xfrm>
          <a:prstGeom prst="roundRect">
            <a:avLst>
              <a:gd name="adj" fmla="val 16667"/>
            </a:avLst>
          </a:prstGeom>
          <a:solidFill>
            <a:srgbClr val="FCDCFA"/>
          </a:solidFill>
          <a:ln>
            <a:solidFill>
              <a:srgbClr val="FFC000"/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D171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Бюджетная политика </a:t>
            </a:r>
            <a:r>
              <a:rPr lang="ru-RU" b="1" spc="-1" dirty="0">
                <a:solidFill>
                  <a:srgbClr val="0D171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r>
              <a:rPr lang="ru-RU" b="1" spc="-1" dirty="0" err="1">
                <a:solidFill>
                  <a:srgbClr val="0D171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Верхореч</a:t>
            </a:r>
            <a:r>
              <a:rPr lang="ru-RU" b="1" strike="noStrike" spc="-1" dirty="0" err="1">
                <a:solidFill>
                  <a:srgbClr val="0D171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енского</a:t>
            </a:r>
            <a:r>
              <a:rPr lang="ru-RU" b="1" strike="noStrike" spc="-1" dirty="0">
                <a:solidFill>
                  <a:srgbClr val="0D171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сельского поселения в 2024 году была направлена на </a:t>
            </a:r>
            <a:r>
              <a:rPr lang="ru-RU" dirty="0"/>
              <a:t> обеспечение сбалансированности и устойчивости бюджета путем совершенствования работы по мобилизации доходов, оптимизации расходов, на повышение уровня и качества жизни населения, модернизацию экономики, инфраструктуры и муниципального управления </a:t>
            </a:r>
            <a:endParaRPr lang="ru-RU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 pitchFamily="34" charset="0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2444040" y="3429000"/>
            <a:ext cx="6123600" cy="1005480"/>
          </a:xfrm>
          <a:prstGeom prst="roundRect">
            <a:avLst>
              <a:gd name="adj" fmla="val 16667"/>
            </a:avLst>
          </a:prstGeom>
          <a:solidFill>
            <a:srgbClr val="FCDCF7"/>
          </a:solidFill>
          <a:ln>
            <a:solidFill>
              <a:srgbClr val="9860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dirty="0"/>
              <a:t>повышение уровня и качества жизни населения через повышение уровня экономического развития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3131840" y="4719679"/>
            <a:ext cx="4320480" cy="701640"/>
          </a:xfrm>
          <a:prstGeom prst="roundRect">
            <a:avLst>
              <a:gd name="adj" fmla="val 16667"/>
            </a:avLst>
          </a:prstGeom>
          <a:solidFill>
            <a:srgbClr val="FADEF9"/>
          </a:solidFill>
          <a:ln>
            <a:solidFill>
              <a:srgbClr val="6F790F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dirty="0"/>
              <a:t>достижение необходимого уровня</a:t>
            </a:r>
          </a:p>
          <a:p>
            <a:r>
              <a:rPr lang="ru-RU" dirty="0"/>
              <a:t>сбалансированности бюджета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3"/>
          <p:cNvPicPr/>
          <p:nvPr/>
        </p:nvPicPr>
        <p:blipFill>
          <a:blip r:embed="rId2"/>
          <a:stretch/>
        </p:blipFill>
        <p:spPr>
          <a:xfrm>
            <a:off x="267840" y="3136680"/>
            <a:ext cx="2033640" cy="1297800"/>
          </a:xfrm>
          <a:prstGeom prst="rect">
            <a:avLst/>
          </a:prstGeom>
          <a:ln>
            <a:noFill/>
          </a:ln>
        </p:spPr>
      </p:pic>
      <p:pic>
        <p:nvPicPr>
          <p:cNvPr id="98" name="Picture 4"/>
          <p:cNvPicPr/>
          <p:nvPr/>
        </p:nvPicPr>
        <p:blipFill>
          <a:blip r:embed="rId3"/>
          <a:stretch/>
        </p:blipFill>
        <p:spPr>
          <a:xfrm>
            <a:off x="272160" y="4536360"/>
            <a:ext cx="2751480" cy="158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10420" y="857672"/>
            <a:ext cx="8429040" cy="699120"/>
          </a:xfrm>
          <a:prstGeom prst="rect">
            <a:avLst/>
          </a:prstGeom>
          <a:solidFill>
            <a:srgbClr val="FADE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Основные характеристики бюджета муниципального образования </a:t>
            </a:r>
            <a:r>
              <a:rPr lang="ru-RU" sz="2000" b="1" spc="-1" dirty="0" err="1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Верхореч</a:t>
            </a:r>
            <a:r>
              <a:rPr lang="ru-RU" sz="2000" b="1" strike="noStrike" spc="-1" dirty="0" err="1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енское</a:t>
            </a:r>
            <a:r>
              <a:rPr lang="ru-RU" sz="2000" b="1" strike="noStrike" spc="-1" dirty="0">
                <a:solidFill>
                  <a:srgbClr val="203A4E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сельское поселение за 2024 год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0" name="Table 2"/>
          <p:cNvGraphicFramePr/>
          <p:nvPr>
            <p:extLst>
              <p:ext uri="{D42A27DB-BD31-4B8C-83A1-F6EECF244321}">
                <p14:modId xmlns:p14="http://schemas.microsoft.com/office/powerpoint/2010/main" val="2701068101"/>
              </p:ext>
            </p:extLst>
          </p:nvPr>
        </p:nvGraphicFramePr>
        <p:xfrm>
          <a:off x="428760" y="1556792"/>
          <a:ext cx="7992360" cy="4334344"/>
        </p:xfrm>
        <a:graphic>
          <a:graphicData uri="http://schemas.openxmlformats.org/drawingml/2006/table">
            <a:tbl>
              <a:tblPr/>
              <a:tblGrid>
                <a:gridCol w="2631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всего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19 966 385,75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16 511 375,98</a:t>
                      </a:r>
                      <a:endParaRPr lang="ru-RU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19 966 385,75</a:t>
                      </a:r>
                      <a:endParaRPr lang="ru-RU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19 372 808,61</a:t>
                      </a:r>
                      <a:endParaRPr lang="ru-RU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Дефицит/Профицит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0" dirty="0"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2 861 432,63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14200" y="116640"/>
            <a:ext cx="8605440" cy="820800"/>
          </a:xfrm>
          <a:prstGeom prst="rect">
            <a:avLst/>
          </a:prstGeom>
          <a:solidFill>
            <a:srgbClr val="FCDCF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Динамика собственных доходов бюджета </a:t>
            </a:r>
            <a:r>
              <a:rPr lang="ru-RU" sz="2400" b="1" spc="-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муниципального образования </a:t>
            </a:r>
            <a:r>
              <a:rPr lang="ru-RU" sz="2400" b="1" spc="-1" dirty="0" err="1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Верхореч</a:t>
            </a:r>
            <a:r>
              <a:rPr lang="ru-RU" sz="2400" b="1" strike="noStrike" spc="-1" dirty="0" err="1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енское</a:t>
            </a:r>
            <a:r>
              <a:rPr lang="ru-RU" sz="2400" b="1" strike="noStrike" spc="-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сельское поселение</a:t>
            </a:r>
            <a:endParaRPr lang="ru-RU" sz="1800" b="0" strike="noStrike" spc="-1" dirty="0">
              <a:solidFill>
                <a:schemeClr val="accent5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2" name="Диаграмма 4"/>
          <p:cNvGraphicFramePr/>
          <p:nvPr>
            <p:extLst>
              <p:ext uri="{D42A27DB-BD31-4B8C-83A1-F6EECF244321}">
                <p14:modId xmlns:p14="http://schemas.microsoft.com/office/powerpoint/2010/main" val="1025142857"/>
              </p:ext>
            </p:extLst>
          </p:nvPr>
        </p:nvGraphicFramePr>
        <p:xfrm>
          <a:off x="3995936" y="1124744"/>
          <a:ext cx="4176464" cy="466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5" name="Picture 4"/>
          <p:cNvPicPr/>
          <p:nvPr/>
        </p:nvPicPr>
        <p:blipFill>
          <a:blip r:embed="rId4"/>
          <a:stretch/>
        </p:blipFill>
        <p:spPr>
          <a:xfrm>
            <a:off x="323528" y="2780928"/>
            <a:ext cx="3925080" cy="1773720"/>
          </a:xfrm>
          <a:prstGeom prst="rect">
            <a:avLst/>
          </a:prstGeom>
          <a:ln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6340679" y="3008520"/>
            <a:ext cx="786677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6228184" y="1313586"/>
            <a:ext cx="1356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6660592" y="2710154"/>
            <a:ext cx="1260424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2024 год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4449629" y="1313586"/>
            <a:ext cx="1314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 2023 год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3749" y="195746"/>
            <a:ext cx="9036496" cy="752344"/>
          </a:xfrm>
          <a:prstGeom prst="rect">
            <a:avLst/>
          </a:prstGeom>
          <a:solidFill>
            <a:srgbClr val="FADE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муниципального образования </a:t>
            </a:r>
            <a:r>
              <a:rPr lang="ru-RU" sz="2400" b="1" dirty="0" err="1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Верхореченское</a:t>
            </a:r>
            <a:r>
              <a:rPr lang="ru-RU" sz="24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Бахчисарайского района Республики Крым за 2024 год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581" y="1411209"/>
            <a:ext cx="7642832" cy="562600"/>
          </a:xfrm>
          <a:solidFill>
            <a:srgbClr val="FADEF9"/>
          </a:solidFill>
        </p:spPr>
        <p:txBody>
          <a:bodyPr/>
          <a:lstStyle/>
          <a:p>
            <a:r>
              <a:rPr lang="ru-RU" dirty="0"/>
              <a:t>                                   </a:t>
            </a:r>
            <a:r>
              <a:rPr lang="ru-RU" sz="2400" b="1" dirty="0">
                <a:latin typeface="+mj-lt"/>
              </a:rPr>
              <a:t>ВСЕГО 16 511 375,98 руб.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115616" y="2264046"/>
            <a:ext cx="2448272" cy="1296144"/>
          </a:xfrm>
          <a:solidFill>
            <a:srgbClr val="FCDCF6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        2 281 747,87 руб.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860032" y="2464479"/>
            <a:ext cx="2770601" cy="1073707"/>
          </a:xfrm>
          <a:solidFill>
            <a:srgbClr val="FCDCF7"/>
          </a:solidFill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4 361 753,13 руб.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3131840" y="3768424"/>
            <a:ext cx="2376264" cy="1460775"/>
          </a:xfrm>
          <a:solidFill>
            <a:srgbClr val="FCDCFA"/>
          </a:solidFill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9 867 874,98 руб.</a:t>
            </a:r>
          </a:p>
          <a:p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2031" y="3285499"/>
            <a:ext cx="219932" cy="274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44859"/>
              </p:ext>
            </p:extLst>
          </p:nvPr>
        </p:nvGraphicFramePr>
        <p:xfrm>
          <a:off x="0" y="548681"/>
          <a:ext cx="9108504" cy="63131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711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184150" algn="ctr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2000" b="1" dirty="0" err="1">
                          <a:latin typeface="Times New Roman"/>
                          <a:cs typeface="Times New Roman"/>
                        </a:rPr>
                        <a:t>Ут</a:t>
                      </a:r>
                      <a:r>
                        <a:rPr sz="2000" b="1" spc="-10" dirty="0" err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dirty="0" err="1">
                          <a:latin typeface="Times New Roman"/>
                          <a:cs typeface="Times New Roman"/>
                        </a:rPr>
                        <a:t>ер</a:t>
                      </a:r>
                      <a:r>
                        <a:rPr sz="2000" b="1" spc="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000" b="1" dirty="0" err="1">
                          <a:latin typeface="Times New Roman"/>
                          <a:cs typeface="Times New Roman"/>
                        </a:rPr>
                        <a:t>ден</a:t>
                      </a:r>
                      <a:r>
                        <a:rPr sz="2000" b="1" spc="-5" dirty="0" err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dirty="0" err="1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бюджетные 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назначения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882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3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ts val="2090"/>
                        </a:lnSpc>
                      </a:pPr>
                      <a:r>
                        <a:rPr sz="2000" b="1" spc="-25" dirty="0" err="1">
                          <a:latin typeface="Times New Roman"/>
                          <a:cs typeface="Times New Roman"/>
                        </a:rPr>
                        <a:t>бюджет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25" dirty="0">
                          <a:latin typeface="Times New Roman"/>
                          <a:cs typeface="Times New Roman"/>
                        </a:rPr>
                        <a:t>муниципального образования</a:t>
                      </a:r>
                      <a:r>
                        <a:rPr lang="ru-RU" sz="2000" b="1" spc="-2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20" baseline="0" dirty="0" err="1">
                          <a:latin typeface="Times New Roman"/>
                          <a:cs typeface="Times New Roman"/>
                        </a:rPr>
                        <a:t>Верхореч</a:t>
                      </a:r>
                      <a:r>
                        <a:rPr lang="ru-RU" sz="2000" b="1" spc="-20" dirty="0" err="1">
                          <a:latin typeface="Times New Roman"/>
                          <a:cs typeface="Times New Roman"/>
                        </a:rPr>
                        <a:t>енское</a:t>
                      </a:r>
                      <a:r>
                        <a:rPr lang="ru-RU" sz="2000" b="1" spc="-20" dirty="0">
                          <a:latin typeface="Times New Roman"/>
                          <a:cs typeface="Times New Roman"/>
                        </a:rPr>
                        <a:t> сельское поселение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 рублей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607">
                <a:tc>
                  <a:txBody>
                    <a:bodyPr/>
                    <a:lstStyle/>
                    <a:p>
                      <a:pPr marL="74930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Налоговые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доходы,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т.ч.: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R="428625" algn="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2 773 340,00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2 281 747,87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82,3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338">
                <a:tc>
                  <a:txBody>
                    <a:bodyPr/>
                    <a:lstStyle/>
                    <a:p>
                      <a:pPr marL="74930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Налог на 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доходы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лиц</a:t>
                      </a: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R="426084" algn="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spc="-5" dirty="0">
                          <a:latin typeface="Times New Roman"/>
                          <a:cs typeface="Times New Roman"/>
                        </a:rPr>
                        <a:t>1 770 410,00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633 078,29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35,8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021">
                <a:tc>
                  <a:txBody>
                    <a:bodyPr/>
                    <a:lstStyle/>
                    <a:p>
                      <a:pPr marL="74930" marR="261620" lvl="0" indent="0" defTabSz="914400" eaLnBrk="1" fontAlgn="auto" latinLnBrk="0" hangingPunct="1">
                        <a:lnSpc>
                          <a:spcPts val="216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Земельный налог</a:t>
                      </a: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cs typeface="Times New Roman"/>
                      </a:endParaRPr>
                    </a:p>
                    <a:p>
                      <a:pPr marL="74930" marR="26162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534670" marR="0" lvl="0" indent="0" algn="ctr" defTabSz="914400" eaLnBrk="1" fontAlgn="auto" latinLnBrk="0" hangingPunct="1">
                        <a:lnSpc>
                          <a:spcPts val="21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897 440,00</a:t>
                      </a:r>
                    </a:p>
                    <a:p>
                      <a:pPr marL="534670" algn="ctr">
                        <a:lnSpc>
                          <a:spcPts val="2110"/>
                        </a:lnSpc>
                      </a:pPr>
                      <a:endParaRPr lang="ru-RU"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0" lvl="0" indent="0" algn="ctr" defTabSz="914400" eaLnBrk="1" fontAlgn="auto" latinLnBrk="0" hangingPunct="1">
                        <a:lnSpc>
                          <a:spcPts val="21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1 299 902,68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0" lvl="0" indent="0" algn="ctr" defTabSz="914400" eaLnBrk="1" fontAlgn="auto" latinLnBrk="0" hangingPunct="1">
                        <a:lnSpc>
                          <a:spcPts val="21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144,9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8134">
                <a:tc>
                  <a:txBody>
                    <a:bodyPr/>
                    <a:lstStyle/>
                    <a:p>
                      <a:pPr marL="74930" marR="26162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Налог на имущество физических лиц 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534670" algn="ctr">
                        <a:lnSpc>
                          <a:spcPts val="2110"/>
                        </a:lnSpc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105 490,00</a:t>
                      </a: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348 766,9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330,6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537">
                <a:tc>
                  <a:txBody>
                    <a:bodyPr/>
                    <a:lstStyle/>
                    <a:p>
                      <a:pPr marL="74930">
                        <a:lnSpc>
                          <a:spcPts val="2110"/>
                        </a:lnSpc>
                        <a:spcBef>
                          <a:spcPts val="70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563245" algn="ctr">
                        <a:lnSpc>
                          <a:spcPts val="2110"/>
                        </a:lnSpc>
                        <a:spcBef>
                          <a:spcPts val="70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563245" algn="ctr">
                        <a:lnSpc>
                          <a:spcPts val="2110"/>
                        </a:lnSpc>
                        <a:spcBef>
                          <a:spcPts val="70"/>
                        </a:spcBef>
                      </a:pPr>
                      <a:endParaRPr lang="ru-RU"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6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0"/>
                        </a:lnSpc>
                        <a:spcBef>
                          <a:spcPts val="70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51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01859"/>
              </p:ext>
            </p:extLst>
          </p:nvPr>
        </p:nvGraphicFramePr>
        <p:xfrm>
          <a:off x="82519" y="332656"/>
          <a:ext cx="9073008" cy="5577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759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184150" algn="ctr">
                        <a:lnSpc>
                          <a:spcPts val="2160"/>
                        </a:lnSpc>
                        <a:spcBef>
                          <a:spcPts val="1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Ут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ер</a:t>
                      </a: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ден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бюджетные  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назначения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882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8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ts val="2090"/>
                        </a:lnSpc>
                      </a:pPr>
                      <a:r>
                        <a:rPr sz="2000" b="1" spc="-25" dirty="0" err="1">
                          <a:latin typeface="Times New Roman"/>
                          <a:cs typeface="Times New Roman"/>
                        </a:rPr>
                        <a:t>бюджет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25" dirty="0">
                          <a:latin typeface="Times New Roman"/>
                          <a:cs typeface="Times New Roman"/>
                        </a:rPr>
                        <a:t>муниципального образования </a:t>
                      </a:r>
                      <a:r>
                        <a:rPr lang="ru-RU" sz="2000" b="1" spc="-20" dirty="0" err="1">
                          <a:latin typeface="Times New Roman"/>
                          <a:cs typeface="Times New Roman"/>
                        </a:rPr>
                        <a:t>Верохореченское</a:t>
                      </a:r>
                      <a:r>
                        <a:rPr lang="ru-RU" sz="2000" b="1" spc="-20" dirty="0">
                          <a:latin typeface="Times New Roman"/>
                          <a:cs typeface="Times New Roman"/>
                        </a:rPr>
                        <a:t> сельское поселение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 рублей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25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326">
                <a:tc>
                  <a:txBody>
                    <a:bodyPr/>
                    <a:lstStyle/>
                    <a:p>
                      <a:pPr marL="74930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2000" b="1" spc="-15" dirty="0" err="1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2000" b="1" spc="-15" dirty="0" err="1">
                          <a:latin typeface="Times New Roman"/>
                          <a:cs typeface="Times New Roman"/>
                        </a:rPr>
                        <a:t>алоговые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доходы,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т.ч.: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R="428625" algn="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7 313 055,56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4 361 753,13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5"/>
                        </a:lnSpc>
                        <a:spcBef>
                          <a:spcPts val="1035"/>
                        </a:spcBef>
                      </a:pPr>
                      <a:r>
                        <a:rPr lang="ru-RU" sz="2000" b="1" dirty="0">
                          <a:latin typeface="Times New Roman"/>
                          <a:cs typeface="Times New Roman"/>
                        </a:rPr>
                        <a:t>59,6</a:t>
                      </a: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74930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spc="-5" dirty="0">
                          <a:latin typeface="Times New Roman"/>
                          <a:cs typeface="Times New Roman"/>
                        </a:rPr>
                        <a:t>Доходы от использования муниципального имущества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R="426084" algn="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992 560,00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800 166,36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80,6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74930" marR="261620" lvl="0" indent="0" defTabSz="914400" eaLnBrk="1" fontAlgn="auto" latinLnBrk="0" hangingPunct="1">
                        <a:lnSpc>
                          <a:spcPts val="216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  <a:p>
                      <a:pPr marL="74930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R="426084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             6 158 200,00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3 399 291,21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115"/>
                        </a:lnSpc>
                        <a:spcBef>
                          <a:spcPts val="27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55,2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394">
                <a:tc>
                  <a:txBody>
                    <a:bodyPr/>
                    <a:lstStyle/>
                    <a:p>
                      <a:pPr marL="74930" marR="261620" lvl="0" indent="0" defTabSz="914400" eaLnBrk="1" fontAlgn="auto" latinLnBrk="0" hangingPunct="1">
                        <a:lnSpc>
                          <a:spcPts val="216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Прочие неналоговые доходы </a:t>
                      </a:r>
                    </a:p>
                    <a:p>
                      <a:pPr marL="74930" marR="26162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endParaRPr lang="ru-RU" sz="1800" b="1" spc="-5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162 295,56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162 295,56</a:t>
                      </a: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DC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100,0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17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323528" y="285386"/>
            <a:ext cx="8640360" cy="720072"/>
          </a:xfrm>
          <a:prstGeom prst="rect">
            <a:avLst/>
          </a:prstGeom>
          <a:solidFill>
            <a:srgbClr val="FCDCF7"/>
          </a:solidFill>
          <a:ln w="7632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1" strike="noStrike" spc="-1" dirty="0">
              <a:solidFill>
                <a:srgbClr val="8F5201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8F520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Безвозмездные  поступления  исполнены в объеме </a:t>
            </a:r>
            <a:r>
              <a:rPr lang="ru-RU" b="1" spc="-1" dirty="0">
                <a:solidFill>
                  <a:srgbClr val="8F520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9 867 874,98 рублей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944980" y="1131598"/>
            <a:ext cx="6959438" cy="1152128"/>
          </a:xfrm>
          <a:prstGeom prst="roundRect">
            <a:avLst>
              <a:gd name="adj" fmla="val 50000"/>
            </a:avLst>
          </a:prstGeom>
          <a:solidFill>
            <a:srgbClr val="FCDCF6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0" tIns="60840" rIns="60840" bIns="60840" anchor="ctr"/>
          <a:lstStyle/>
          <a:p>
            <a:pPr>
              <a:lnSpc>
                <a:spcPct val="90000"/>
              </a:lnSpc>
            </a:pP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бюджетной системы Российской Федерации – 2 005 286,00 рублей</a:t>
            </a:r>
            <a:endParaRPr lang="ru-RU" b="0" strike="noStrike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1050944" y="2664000"/>
            <a:ext cx="6664836" cy="1008112"/>
          </a:xfrm>
          <a:prstGeom prst="roundRect">
            <a:avLst>
              <a:gd name="adj" fmla="val 50000"/>
            </a:avLst>
          </a:prstGeom>
          <a:solidFill>
            <a:srgbClr val="F9DFF4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60840" rIns="60840" bIns="6084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бюджетной системы Российской Федерации (межбюджетные субсидии) – 7 687 253,98 рублей</a:t>
            </a:r>
            <a:endParaRPr lang="ru-RU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39582" y="4054742"/>
            <a:ext cx="6664836" cy="696302"/>
          </a:xfrm>
          <a:prstGeom prst="roundRect">
            <a:avLst>
              <a:gd name="adj" fmla="val 31059"/>
            </a:avLst>
          </a:prstGeom>
          <a:solidFill>
            <a:srgbClr val="FCDCFA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бюджетной системы Российской Федерации – </a:t>
            </a:r>
          </a:p>
          <a:p>
            <a:pPr lvl="0"/>
            <a:r>
              <a:rPr lang="ru-RU" sz="16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140 181,00 рубль</a:t>
            </a:r>
            <a:endParaRPr lang="ru-RU" sz="16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633915E6-8411-9BD2-D15F-F30BA46F687A}"/>
              </a:ext>
            </a:extLst>
          </p:cNvPr>
          <p:cNvSpPr/>
          <p:nvPr/>
        </p:nvSpPr>
        <p:spPr>
          <a:xfrm>
            <a:off x="1270229" y="5149941"/>
            <a:ext cx="6664836" cy="696302"/>
          </a:xfrm>
          <a:prstGeom prst="roundRect">
            <a:avLst>
              <a:gd name="adj" fmla="val 31059"/>
            </a:avLst>
          </a:prstGeom>
          <a:solidFill>
            <a:srgbClr val="FCDCFA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Иные межбюджетные трансферты – 35 154,00 рубля</a:t>
            </a:r>
            <a:endParaRPr lang="ru-RU" sz="16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240" cy="1052736"/>
          </a:xfrm>
          <a:solidFill>
            <a:srgbClr val="FCDCF7"/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35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СТРУКТУРА  </a:t>
            </a:r>
            <a:r>
              <a:rPr lang="ru-RU" b="1" spc="-75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РАСХОДОВ  </a:t>
            </a:r>
            <a:r>
              <a:rPr lang="ru-RU" b="1" spc="-4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БЮДЖЕТА МУНИЦИПАЛЬНОГО </a:t>
            </a:r>
            <a:br>
              <a:rPr lang="ru-RU" b="1" spc="-4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</a:br>
            <a:r>
              <a:rPr lang="ru-RU" b="1" spc="-4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ОБРАЗОВАНИЯ </a:t>
            </a:r>
            <a:r>
              <a:rPr lang="ru-RU" b="1" spc="6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ВЕРХОРЕЧЕНСКОЕ  СЕЛЬСКОЕ ПОСЕЛЕНИЕ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15677894"/>
              </p:ext>
            </p:extLst>
          </p:nvPr>
        </p:nvGraphicFramePr>
        <p:xfrm>
          <a:off x="467544" y="1196752"/>
          <a:ext cx="82292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вал 2"/>
          <p:cNvSpPr/>
          <p:nvPr/>
        </p:nvSpPr>
        <p:spPr>
          <a:xfrm>
            <a:off x="3086121" y="237516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6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3200</TotalTime>
  <Words>801</Words>
  <Application>Microsoft Office PowerPoint</Application>
  <PresentationFormat>Экран (4:3)</PresentationFormat>
  <Paragraphs>184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Book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ВСЕГО 16 511 375,98 руб.</vt:lpstr>
      <vt:lpstr>Презентация PowerPoint</vt:lpstr>
      <vt:lpstr>Презентация PowerPoint</vt:lpstr>
      <vt:lpstr>Презентация PowerPoint</vt:lpstr>
      <vt:lpstr>СТРУКТУРА  РАСХОДОВ  БЮДЖЕТА МУНИЦИПАЛЬНОГО  ОБРАЗОВАНИЯ   ВЕРХОРЕЧЕНСКОЕ  СЕЛЬСКОЕ ПОСЕЛЕНИЕ</vt:lpstr>
      <vt:lpstr>АНАЛИЗ ИСПОЛНЕНИЯ РАСХОДОВ  БЮДЖЕТА  МУНИЦИПАЛЬНОГО ОБРАЗОВАНИЯ ВЕРХОРЕЧЕНСКОЕ  СЕЛЬСКОЕ  ПОСЕЛЕНИЕ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Бондарев В.С</dc:creator>
  <cp:lastModifiedBy>Computer</cp:lastModifiedBy>
  <cp:revision>307</cp:revision>
  <cp:lastPrinted>2018-04-20T10:29:02Z</cp:lastPrinted>
  <dcterms:created xsi:type="dcterms:W3CDTF">2017-04-26T13:02:28Z</dcterms:created>
  <dcterms:modified xsi:type="dcterms:W3CDTF">2025-05-14T14:18:47Z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