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sldIdLst>
    <p:sldId id="256" r:id="rId2"/>
    <p:sldId id="289" r:id="rId3"/>
    <p:sldId id="293" r:id="rId4"/>
    <p:sldId id="295" r:id="rId5"/>
    <p:sldId id="310" r:id="rId6"/>
    <p:sldId id="311" r:id="rId7"/>
    <p:sldId id="312" r:id="rId8"/>
    <p:sldId id="323" r:id="rId9"/>
    <p:sldId id="317" r:id="rId10"/>
    <p:sldId id="316" r:id="rId11"/>
    <p:sldId id="313" r:id="rId12"/>
    <p:sldId id="308" r:id="rId13"/>
    <p:sldId id="318" r:id="rId14"/>
    <p:sldId id="297" r:id="rId15"/>
    <p:sldId id="298" r:id="rId16"/>
    <p:sldId id="306" r:id="rId17"/>
    <p:sldId id="301" r:id="rId18"/>
    <p:sldId id="321" r:id="rId19"/>
    <p:sldId id="322" r:id="rId20"/>
    <p:sldId id="302" r:id="rId21"/>
    <p:sldId id="26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66" autoAdjust="0"/>
    <p:restoredTop sz="91916" autoAdjust="0"/>
  </p:normalViewPr>
  <p:slideViewPr>
    <p:cSldViewPr>
      <p:cViewPr varScale="1">
        <p:scale>
          <a:sx n="114" d="100"/>
          <a:sy n="114" d="100"/>
        </p:scale>
        <p:origin x="114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12 993,824  тыс.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8,0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0,1%</a:t>
          </a: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124,457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1,0 %</a:t>
          </a: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         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7 753,406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59,6%</a:t>
          </a: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4 677,374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тыс. руб.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36,0 %</a:t>
          </a: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40,0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0,3 %</a:t>
          </a: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C5A668E-7D5C-4ABF-8FFC-18A5A96A1DA9}">
      <dgm:prSet/>
      <dgm:spPr/>
      <dgm:t>
        <a:bodyPr/>
        <a:lstStyle/>
        <a:p>
          <a:endParaRPr lang="ru-RU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CB11ECBB-D97D-4E28-BFF1-96CBD576E98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Социальная политика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340,587 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2,6%</a:t>
          </a:r>
        </a:p>
      </dgm:t>
    </dgm:pt>
    <dgm:pt modelId="{188EE289-C2F8-4B8B-9CD7-D20DE442E45A}" type="parTrans" cxnId="{1CCB5CD6-A449-4F0C-B738-733A4A8791CB}">
      <dgm:prSet/>
      <dgm:spPr/>
      <dgm:t>
        <a:bodyPr/>
        <a:lstStyle/>
        <a:p>
          <a:endParaRPr lang="ru-RU"/>
        </a:p>
      </dgm:t>
    </dgm:pt>
    <dgm:pt modelId="{CB387BF9-7D96-4599-938D-9467976A18FC}" type="sibTrans" cxnId="{1CCB5CD6-A449-4F0C-B738-733A4A8791CB}">
      <dgm:prSet/>
      <dgm:spPr/>
      <dgm:t>
        <a:bodyPr/>
        <a:lstStyle/>
        <a:p>
          <a:endParaRPr lang="ru-RU"/>
        </a:p>
      </dgm:t>
    </dgm:pt>
    <dgm:pt modelId="{0F2A6DB5-927D-44B7-9171-2FB070ED106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350" b="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350" b="1" dirty="0">
              <a:effectLst/>
              <a:latin typeface="Times New Roman" pitchFamily="18" charset="0"/>
              <a:cs typeface="Times New Roman" pitchFamily="18" charset="0"/>
            </a:rPr>
            <a:t>ь 1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0,000</a:t>
          </a:r>
        </a:p>
        <a:p>
          <a:pPr>
            <a:spcAft>
              <a:spcPts val="0"/>
            </a:spcAft>
          </a:pPr>
          <a:r>
            <a:rPr lang="ru-RU" sz="1400" b="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0,1 %</a:t>
          </a:r>
        </a:p>
      </dgm:t>
    </dgm:pt>
    <dgm:pt modelId="{D10B6815-C830-4960-BF93-0DB0C5A889CE}" type="parTrans" cxnId="{39AA4522-AFD3-419B-9D08-F627065694AE}">
      <dgm:prSet/>
      <dgm:spPr/>
      <dgm:t>
        <a:bodyPr/>
        <a:lstStyle/>
        <a:p>
          <a:endParaRPr lang="ru-RU"/>
        </a:p>
      </dgm:t>
    </dgm:pt>
    <dgm:pt modelId="{D3F1E2B8-C465-4BA9-82E1-ABBA1AB928AE}" type="sibTrans" cxnId="{39AA4522-AFD3-419B-9D08-F627065694AE}">
      <dgm:prSet/>
      <dgm:spPr/>
      <dgm:t>
        <a:bodyPr/>
        <a:lstStyle/>
        <a:p>
          <a:endParaRPr lang="ru-RU"/>
        </a:p>
      </dgm:t>
    </dgm:pt>
    <dgm:pt modelId="{3623DD47-19D7-4019-8FB7-1E149297DD9F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9995F5A8-ABBF-44A3-BB3C-D4F87558406C}" type="parTrans" cxnId="{963390EE-732A-4464-9C4E-43BABBACF10E}">
      <dgm:prSet/>
      <dgm:spPr/>
      <dgm:t>
        <a:bodyPr/>
        <a:lstStyle/>
        <a:p>
          <a:endParaRPr lang="ru-RU"/>
        </a:p>
      </dgm:t>
    </dgm:pt>
    <dgm:pt modelId="{9FC889A3-011F-49CB-BA81-845054F9426C}" type="sibTrans" cxnId="{963390EE-732A-4464-9C4E-43BABBACF10E}">
      <dgm:prSet/>
      <dgm:spPr/>
      <dgm:t>
        <a:bodyPr/>
        <a:lstStyle/>
        <a:p>
          <a:endParaRPr lang="ru-RU"/>
        </a:p>
      </dgm:t>
    </dgm:pt>
    <dgm:pt modelId="{DC2B9AD3-D9CA-483C-A67D-30C65A4003B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Образование 40,000 </a:t>
          </a: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0,3 %</a:t>
          </a:r>
        </a:p>
      </dgm:t>
    </dgm:pt>
    <dgm:pt modelId="{54F9008C-D4AB-49AA-82C2-6254679FEB81}" type="parTrans" cxnId="{90F0F191-95E4-4FE1-A9BA-C51A280D8BCA}">
      <dgm:prSet/>
      <dgm:spPr/>
      <dgm:t>
        <a:bodyPr/>
        <a:lstStyle/>
        <a:p>
          <a:endParaRPr lang="ru-RU"/>
        </a:p>
      </dgm:t>
    </dgm:pt>
    <dgm:pt modelId="{31F8B3C6-92BB-43F6-9964-A641F495FBCF}" type="sibTrans" cxnId="{90F0F191-95E4-4FE1-A9BA-C51A280D8BCA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672531-8C33-499F-A8B8-1F76FA72B8E1}" type="pres">
      <dgm:prSet presAssocID="{B179D74B-D7BA-4ED1-A72F-D0DA76E8417A}" presName="centerShape" presStyleLbl="node0" presStyleIdx="0" presStyleCnt="1" custScaleX="151684" custScaleY="129388" custLinFactNeighborX="1852" custLinFactNeighborY="-3606"/>
      <dgm:spPr/>
    </dgm:pt>
    <dgm:pt modelId="{2CB797D3-131D-4B40-8D1C-3C0BCCD4E26A}" type="pres">
      <dgm:prSet presAssocID="{607EE9E9-D002-42FE-B74D-D945412804DF}" presName="Name9" presStyleLbl="parChTrans1D2" presStyleIdx="0" presStyleCnt="8"/>
      <dgm:spPr/>
    </dgm:pt>
    <dgm:pt modelId="{9C4E9843-91FB-4B66-AD05-A718EA51A920}" type="pres">
      <dgm:prSet presAssocID="{607EE9E9-D002-42FE-B74D-D945412804DF}" presName="connTx" presStyleLbl="parChTrans1D2" presStyleIdx="0" presStyleCnt="8"/>
      <dgm:spPr/>
    </dgm:pt>
    <dgm:pt modelId="{9F81A141-1B04-4A03-B238-37F7A90993F2}" type="pres">
      <dgm:prSet presAssocID="{065A3735-5D80-4FA3-B867-379611BFBD38}" presName="node" presStyleLbl="node1" presStyleIdx="0" presStyleCnt="8" custScaleX="136590" custScaleY="127732" custRadScaleRad="97573" custRadScaleInc="-724571">
        <dgm:presLayoutVars>
          <dgm:bulletEnabled val="1"/>
        </dgm:presLayoutVars>
      </dgm:prSet>
      <dgm:spPr/>
    </dgm:pt>
    <dgm:pt modelId="{09F81971-61A1-4CB0-8EEA-38BD69D84A68}" type="pres">
      <dgm:prSet presAssocID="{15828F25-D9DC-474E-BDB7-D0C96BB09D53}" presName="Name9" presStyleLbl="parChTrans1D2" presStyleIdx="1" presStyleCnt="8"/>
      <dgm:spPr/>
    </dgm:pt>
    <dgm:pt modelId="{40A4609C-9060-46DB-B6FB-91E6E6B2159D}" type="pres">
      <dgm:prSet presAssocID="{15828F25-D9DC-474E-BDB7-D0C96BB09D53}" presName="connTx" presStyleLbl="parChTrans1D2" presStyleIdx="1" presStyleCnt="8"/>
      <dgm:spPr/>
    </dgm:pt>
    <dgm:pt modelId="{B4689F4D-C616-4B5A-AB08-969AFEC6F29C}" type="pres">
      <dgm:prSet presAssocID="{5A305073-4AE3-4F5A-9103-E20EE30AA624}" presName="node" presStyleLbl="node1" presStyleIdx="1" presStyleCnt="8" custScaleX="131347" custScaleY="125789" custRadScaleRad="127284" custRadScaleInc="217703">
        <dgm:presLayoutVars>
          <dgm:bulletEnabled val="1"/>
        </dgm:presLayoutVars>
      </dgm:prSet>
      <dgm:spPr/>
    </dgm:pt>
    <dgm:pt modelId="{6CE479B8-58DF-48DD-AC0B-D0C5FC6877CB}" type="pres">
      <dgm:prSet presAssocID="{7FE7A46F-F120-46C2-8441-BB1D9BA17B40}" presName="Name9" presStyleLbl="parChTrans1D2" presStyleIdx="2" presStyleCnt="8"/>
      <dgm:spPr/>
    </dgm:pt>
    <dgm:pt modelId="{6CEA8AA8-969F-4D16-AA37-493DEC7B2497}" type="pres">
      <dgm:prSet presAssocID="{7FE7A46F-F120-46C2-8441-BB1D9BA17B40}" presName="connTx" presStyleLbl="parChTrans1D2" presStyleIdx="2" presStyleCnt="8"/>
      <dgm:spPr/>
    </dgm:pt>
    <dgm:pt modelId="{A6529843-AF44-44C9-93DF-E3B0991FDD04}" type="pres">
      <dgm:prSet presAssocID="{C6A1BDBE-B799-45DE-8DF1-D0A56A293435}" presName="node" presStyleLbl="node1" presStyleIdx="2" presStyleCnt="8" custScaleX="152910" custScaleY="146556" custRadScaleRad="129882" custRadScaleInc="664560">
        <dgm:presLayoutVars>
          <dgm:bulletEnabled val="1"/>
        </dgm:presLayoutVars>
      </dgm:prSet>
      <dgm:spPr/>
    </dgm:pt>
    <dgm:pt modelId="{E5D811FC-7971-4430-8A28-1798A91448B2}" type="pres">
      <dgm:prSet presAssocID="{F986B101-2D04-4E3D-8735-12066002DCA2}" presName="Name9" presStyleLbl="parChTrans1D2" presStyleIdx="3" presStyleCnt="8"/>
      <dgm:spPr/>
    </dgm:pt>
    <dgm:pt modelId="{DF6EDE72-0B1B-4A13-B586-C939D94F44B0}" type="pres">
      <dgm:prSet presAssocID="{F986B101-2D04-4E3D-8735-12066002DCA2}" presName="connTx" presStyleLbl="parChTrans1D2" presStyleIdx="3" presStyleCnt="8"/>
      <dgm:spPr/>
    </dgm:pt>
    <dgm:pt modelId="{B73BB58B-01B7-42F4-9905-9F1B2B2B2E86}" type="pres">
      <dgm:prSet presAssocID="{D3913F27-E24C-40CD-AFE9-DDAE93138E32}" presName="node" presStyleLbl="node1" presStyleIdx="3" presStyleCnt="8" custScaleX="149461" custScaleY="128160" custRadScaleRad="134922" custRadScaleInc="-350834">
        <dgm:presLayoutVars>
          <dgm:bulletEnabled val="1"/>
        </dgm:presLayoutVars>
      </dgm:prSet>
      <dgm:spPr/>
    </dgm:pt>
    <dgm:pt modelId="{38A04AD7-3C30-42FD-9169-981E636C19E5}" type="pres">
      <dgm:prSet presAssocID="{4199C120-FE21-41AC-9A33-F6885A63D66E}" presName="Name9" presStyleLbl="parChTrans1D2" presStyleIdx="4" presStyleCnt="8"/>
      <dgm:spPr/>
    </dgm:pt>
    <dgm:pt modelId="{ACABAC21-A12D-4CBC-B952-3A73C95768F1}" type="pres">
      <dgm:prSet presAssocID="{4199C120-FE21-41AC-9A33-F6885A63D66E}" presName="connTx" presStyleLbl="parChTrans1D2" presStyleIdx="4" presStyleCnt="8"/>
      <dgm:spPr/>
    </dgm:pt>
    <dgm:pt modelId="{21AB2C71-7445-44F1-88DA-8920B87614F7}" type="pres">
      <dgm:prSet presAssocID="{C3B366E1-35BE-4501-9211-79E56F24F0B1}" presName="node" presStyleLbl="node1" presStyleIdx="4" presStyleCnt="8" custScaleX="127730" custScaleY="124231" custRadScaleRad="121233" custRadScaleInc="613229">
        <dgm:presLayoutVars>
          <dgm:bulletEnabled val="1"/>
        </dgm:presLayoutVars>
      </dgm:prSet>
      <dgm:spPr/>
    </dgm:pt>
    <dgm:pt modelId="{D361E89F-B8C5-473F-93AE-E8395697221D}" type="pres">
      <dgm:prSet presAssocID="{188EE289-C2F8-4B8B-9CD7-D20DE442E45A}" presName="Name9" presStyleLbl="parChTrans1D2" presStyleIdx="5" presStyleCnt="8"/>
      <dgm:spPr/>
    </dgm:pt>
    <dgm:pt modelId="{B721CA6A-28FB-49C6-927F-F2AA52CB09CE}" type="pres">
      <dgm:prSet presAssocID="{188EE289-C2F8-4B8B-9CD7-D20DE442E45A}" presName="connTx" presStyleLbl="parChTrans1D2" presStyleIdx="5" presStyleCnt="8"/>
      <dgm:spPr/>
    </dgm:pt>
    <dgm:pt modelId="{B7D85B20-D7E5-44FC-8F35-59EA31B4697F}" type="pres">
      <dgm:prSet presAssocID="{CB11ECBB-D97D-4E28-BFF1-96CBD576E98C}" presName="node" presStyleLbl="node1" presStyleIdx="5" presStyleCnt="8" custScaleX="142472" custScaleY="136514" custRadScaleRad="90567" custRadScaleInc="632248">
        <dgm:presLayoutVars>
          <dgm:bulletEnabled val="1"/>
        </dgm:presLayoutVars>
      </dgm:prSet>
      <dgm:spPr/>
    </dgm:pt>
    <dgm:pt modelId="{4A7B1A07-E4F0-4C30-87B9-3EB407D5B2B1}" type="pres">
      <dgm:prSet presAssocID="{D10B6815-C830-4960-BF93-0DB0C5A889CE}" presName="Name9" presStyleLbl="parChTrans1D2" presStyleIdx="6" presStyleCnt="8"/>
      <dgm:spPr/>
    </dgm:pt>
    <dgm:pt modelId="{A8740986-3C53-4A51-BBC0-219CC41D3703}" type="pres">
      <dgm:prSet presAssocID="{D10B6815-C830-4960-BF93-0DB0C5A889CE}" presName="connTx" presStyleLbl="parChTrans1D2" presStyleIdx="6" presStyleCnt="8"/>
      <dgm:spPr/>
    </dgm:pt>
    <dgm:pt modelId="{6C9CD09E-F22F-4A55-96FD-BB47BC61BA04}" type="pres">
      <dgm:prSet presAssocID="{0F2A6DB5-927D-44B7-9171-2FB070ED106A}" presName="node" presStyleLbl="node1" presStyleIdx="6" presStyleCnt="8" custScaleX="135043" custScaleY="131857" custRadScaleRad="110222" custRadScaleInc="-586659">
        <dgm:presLayoutVars>
          <dgm:bulletEnabled val="1"/>
        </dgm:presLayoutVars>
      </dgm:prSet>
      <dgm:spPr/>
    </dgm:pt>
    <dgm:pt modelId="{4CA2E27B-33EE-47D0-BC51-13335C1ECBB4}" type="pres">
      <dgm:prSet presAssocID="{54F9008C-D4AB-49AA-82C2-6254679FEB81}" presName="Name9" presStyleLbl="parChTrans1D2" presStyleIdx="7" presStyleCnt="8"/>
      <dgm:spPr/>
    </dgm:pt>
    <dgm:pt modelId="{C0BD7636-B6AD-48DC-89B6-A95FBD5F4F44}" type="pres">
      <dgm:prSet presAssocID="{54F9008C-D4AB-49AA-82C2-6254679FEB81}" presName="connTx" presStyleLbl="parChTrans1D2" presStyleIdx="7" presStyleCnt="8"/>
      <dgm:spPr/>
    </dgm:pt>
    <dgm:pt modelId="{C254437D-38AA-48EA-8508-107364D48C15}" type="pres">
      <dgm:prSet presAssocID="{DC2B9AD3-D9CA-483C-A67D-30C65A4003BC}" presName="node" presStyleLbl="node1" presStyleIdx="7" presStyleCnt="8" custScaleX="134623" custScaleY="131378" custRadScaleRad="131793" custRadScaleInc="-158527">
        <dgm:presLayoutVars>
          <dgm:bulletEnabled val="1"/>
        </dgm:presLayoutVars>
      </dgm:prSet>
      <dgm:spPr/>
    </dgm:pt>
  </dgm:ptLst>
  <dgm:cxnLst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39AA4522-AFD3-419B-9D08-F627065694AE}" srcId="{B179D74B-D7BA-4ED1-A72F-D0DA76E8417A}" destId="{0F2A6DB5-927D-44B7-9171-2FB070ED106A}" srcOrd="6" destOrd="0" parTransId="{D10B6815-C830-4960-BF93-0DB0C5A889CE}" sibTransId="{D3F1E2B8-C465-4BA9-82E1-ABBA1AB928AE}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E94CFA2C-D32B-4AC5-B421-08D7915EF52D}" type="presOf" srcId="{4199C120-FE21-41AC-9A33-F6885A63D66E}" destId="{38A04AD7-3C30-42FD-9169-981E636C19E5}" srcOrd="0" destOrd="0" presId="urn:microsoft.com/office/officeart/2005/8/layout/radial1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52AFCB39-3CD9-4487-A152-78F2C4A5F68A}" type="presOf" srcId="{7FE7A46F-F120-46C2-8441-BB1D9BA17B40}" destId="{6CEA8AA8-969F-4D16-AA37-493DEC7B2497}" srcOrd="1" destOrd="0" presId="urn:microsoft.com/office/officeart/2005/8/layout/radial1"/>
    <dgm:cxn modelId="{4C94AE3E-64F4-43B3-855B-8CCF98556C45}" type="presOf" srcId="{15828F25-D9DC-474E-BDB7-D0C96BB09D53}" destId="{09F81971-61A1-4CB0-8EEA-38BD69D84A68}" srcOrd="0" destOrd="0" presId="urn:microsoft.com/office/officeart/2005/8/layout/radial1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F1A50444-AF8B-447E-8524-949EC21199BF}" type="presOf" srcId="{D10B6815-C830-4960-BF93-0DB0C5A889CE}" destId="{A8740986-3C53-4A51-BBC0-219CC41D3703}" srcOrd="1" destOrd="0" presId="urn:microsoft.com/office/officeart/2005/8/layout/radial1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A047214B-8CB0-4456-BAB9-0B25A5E49D6B}" type="presOf" srcId="{DC2B9AD3-D9CA-483C-A67D-30C65A4003BC}" destId="{C254437D-38AA-48EA-8508-107364D48C15}" srcOrd="0" destOrd="0" presId="urn:microsoft.com/office/officeart/2005/8/layout/radial1"/>
    <dgm:cxn modelId="{7137736C-5E12-4523-8F78-40B7CBB29D34}" type="presOf" srcId="{F986B101-2D04-4E3D-8735-12066002DCA2}" destId="{DF6EDE72-0B1B-4A13-B586-C939D94F44B0}" srcOrd="1" destOrd="0" presId="urn:microsoft.com/office/officeart/2005/8/layout/radial1"/>
    <dgm:cxn modelId="{9DDCB574-C2D5-4946-873C-19D8803DF5FA}" type="presOf" srcId="{7FE7A46F-F120-46C2-8441-BB1D9BA17B40}" destId="{6CE479B8-58DF-48DD-AC0B-D0C5FC6877CB}" srcOrd="0" destOrd="0" presId="urn:microsoft.com/office/officeart/2005/8/layout/radial1"/>
    <dgm:cxn modelId="{60185E75-EC8A-4385-B6FE-D82C822DD182}" type="presOf" srcId="{065A3735-5D80-4FA3-B867-379611BFBD38}" destId="{9F81A141-1B04-4A03-B238-37F7A90993F2}" srcOrd="0" destOrd="0" presId="urn:microsoft.com/office/officeart/2005/8/layout/radial1"/>
    <dgm:cxn modelId="{C8DACB77-326E-413F-8542-5BF1BC9081CE}" type="presOf" srcId="{15828F25-D9DC-474E-BDB7-D0C96BB09D53}" destId="{40A4609C-9060-46DB-B6FB-91E6E6B2159D}" srcOrd="1" destOrd="0" presId="urn:microsoft.com/office/officeart/2005/8/layout/radial1"/>
    <dgm:cxn modelId="{25C3F87C-FE5D-46E9-AE42-B138722AB364}" type="presOf" srcId="{D10B6815-C830-4960-BF93-0DB0C5A889CE}" destId="{4A7B1A07-E4F0-4C30-87B9-3EB407D5B2B1}" srcOrd="0" destOrd="0" presId="urn:microsoft.com/office/officeart/2005/8/layout/radial1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D164A788-6293-460F-AB4E-C0C09D453A22}" type="presOf" srcId="{D3913F27-E24C-40CD-AFE9-DDAE93138E32}" destId="{B73BB58B-01B7-42F4-9905-9F1B2B2B2E86}" srcOrd="0" destOrd="0" presId="urn:microsoft.com/office/officeart/2005/8/layout/radial1"/>
    <dgm:cxn modelId="{5C6AED8C-B262-4D81-8AA5-1A89B7BF94A5}" type="presOf" srcId="{607EE9E9-D002-42FE-B74D-D945412804DF}" destId="{9C4E9843-91FB-4B66-AD05-A718EA51A920}" srcOrd="1" destOrd="0" presId="urn:microsoft.com/office/officeart/2005/8/layout/radial1"/>
    <dgm:cxn modelId="{3B63E48E-8750-4538-AAD4-FC4888F20A57}" type="presOf" srcId="{1F8E4B7B-3190-492B-BA7B-9B52CE7D79BE}" destId="{FC4E895A-5CB6-4776-9D34-BC12EF08CF61}" srcOrd="0" destOrd="0" presId="urn:microsoft.com/office/officeart/2005/8/layout/radial1"/>
    <dgm:cxn modelId="{90F0F191-95E4-4FE1-A9BA-C51A280D8BCA}" srcId="{B179D74B-D7BA-4ED1-A72F-D0DA76E8417A}" destId="{DC2B9AD3-D9CA-483C-A67D-30C65A4003BC}" srcOrd="7" destOrd="0" parTransId="{54F9008C-D4AB-49AA-82C2-6254679FEB81}" sibTransId="{31F8B3C6-92BB-43F6-9964-A641F495FBCF}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A5730D9D-FC61-48BE-8A1B-6BC6D415EAEF}" type="presOf" srcId="{5A305073-4AE3-4F5A-9103-E20EE30AA624}" destId="{B4689F4D-C616-4B5A-AB08-969AFEC6F29C}" srcOrd="0" destOrd="0" presId="urn:microsoft.com/office/officeart/2005/8/layout/radial1"/>
    <dgm:cxn modelId="{6BC45B9F-0133-4489-BFF5-D40EEBB28EE4}" type="presOf" srcId="{C6A1BDBE-B799-45DE-8DF1-D0A56A293435}" destId="{A6529843-AF44-44C9-93DF-E3B0991FDD04}" srcOrd="0" destOrd="0" presId="urn:microsoft.com/office/officeart/2005/8/layout/radial1"/>
    <dgm:cxn modelId="{AE0BA2A1-523B-4DE3-9E4E-0C36BD699B82}" type="presOf" srcId="{4199C120-FE21-41AC-9A33-F6885A63D66E}" destId="{ACABAC21-A12D-4CBC-B952-3A73C95768F1}" srcOrd="1" destOrd="0" presId="urn:microsoft.com/office/officeart/2005/8/layout/radial1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C5B230AA-AF0D-49BB-9456-308B9BEBB2C4}" type="presOf" srcId="{CB11ECBB-D97D-4E28-BFF1-96CBD576E98C}" destId="{B7D85B20-D7E5-44FC-8F35-59EA31B4697F}" srcOrd="0" destOrd="0" presId="urn:microsoft.com/office/officeart/2005/8/layout/radial1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6C574AAE-F57E-4B98-AC2B-26853FFD2898}" type="presOf" srcId="{188EE289-C2F8-4B8B-9CD7-D20DE442E45A}" destId="{B721CA6A-28FB-49C6-927F-F2AA52CB09CE}" srcOrd="1" destOrd="0" presId="urn:microsoft.com/office/officeart/2005/8/layout/radial1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37E2DAB5-CDC9-414E-AC38-80465B717453}" type="presOf" srcId="{188EE289-C2F8-4B8B-9CD7-D20DE442E45A}" destId="{D361E89F-B8C5-473F-93AE-E8395697221D}" srcOrd="0" destOrd="0" presId="urn:microsoft.com/office/officeart/2005/8/layout/radial1"/>
    <dgm:cxn modelId="{C74358BA-7E63-4FCC-B6B9-50D46A881993}" type="presOf" srcId="{B179D74B-D7BA-4ED1-A72F-D0DA76E8417A}" destId="{22672531-8C33-499F-A8B8-1F76FA72B8E1}" srcOrd="0" destOrd="0" presId="urn:microsoft.com/office/officeart/2005/8/layout/radial1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E148A0D3-8D00-4F79-9FC7-9CFB7CAB6119}" type="presOf" srcId="{0F2A6DB5-927D-44B7-9171-2FB070ED106A}" destId="{6C9CD09E-F22F-4A55-96FD-BB47BC61BA04}" srcOrd="0" destOrd="0" presId="urn:microsoft.com/office/officeart/2005/8/layout/radial1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1CCB5CD6-A449-4F0C-B738-733A4A8791CB}" srcId="{B179D74B-D7BA-4ED1-A72F-D0DA76E8417A}" destId="{CB11ECBB-D97D-4E28-BFF1-96CBD576E98C}" srcOrd="5" destOrd="0" parTransId="{188EE289-C2F8-4B8B-9CD7-D20DE442E45A}" sibTransId="{CB387BF9-7D96-4599-938D-9467976A18FC}"/>
    <dgm:cxn modelId="{1559D8D6-58A7-4D09-94AE-A23FBE23E83A}" type="presOf" srcId="{54F9008C-D4AB-49AA-82C2-6254679FEB81}" destId="{4CA2E27B-33EE-47D0-BC51-13335C1ECBB4}" srcOrd="0" destOrd="0" presId="urn:microsoft.com/office/officeart/2005/8/layout/radial1"/>
    <dgm:cxn modelId="{F4567BD9-BDC3-439D-9628-B025C879FA6C}" type="presOf" srcId="{54F9008C-D4AB-49AA-82C2-6254679FEB81}" destId="{C0BD7636-B6AD-48DC-89B6-A95FBD5F4F44}" srcOrd="1" destOrd="0" presId="urn:microsoft.com/office/officeart/2005/8/layout/radial1"/>
    <dgm:cxn modelId="{AA3F12DE-7769-493E-99C9-8E1AE246D8A2}" type="presOf" srcId="{C3B366E1-35BE-4501-9211-79E56F24F0B1}" destId="{21AB2C71-7445-44F1-88DA-8920B87614F7}" srcOrd="0" destOrd="0" presId="urn:microsoft.com/office/officeart/2005/8/layout/radial1"/>
    <dgm:cxn modelId="{301ADCE0-913D-4BAA-BFE9-E6D4ECC067ED}" type="presOf" srcId="{607EE9E9-D002-42FE-B74D-D945412804DF}" destId="{2CB797D3-131D-4B40-8D1C-3C0BCCD4E26A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963390EE-732A-4464-9C4E-43BABBACF10E}" srcId="{1F8E4B7B-3190-492B-BA7B-9B52CE7D79BE}" destId="{3623DD47-19D7-4019-8FB7-1E149297DD9F}" srcOrd="1" destOrd="0" parTransId="{9995F5A8-ABBF-44A3-BB3C-D4F87558406C}" sibTransId="{9FC889A3-011F-49CB-BA81-845054F9426C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52CBE0F3-A358-4774-95B4-9D1067C3C687}" type="presOf" srcId="{F986B101-2D04-4E3D-8735-12066002DCA2}" destId="{E5D811FC-7971-4430-8A28-1798A91448B2}" srcOrd="0" destOrd="0" presId="urn:microsoft.com/office/officeart/2005/8/layout/radial1"/>
    <dgm:cxn modelId="{71CC0CD8-6E41-449D-9218-D7E2E8C77AFA}" type="presParOf" srcId="{FC4E895A-5CB6-4776-9D34-BC12EF08CF61}" destId="{22672531-8C33-499F-A8B8-1F76FA72B8E1}" srcOrd="0" destOrd="0" presId="urn:microsoft.com/office/officeart/2005/8/layout/radial1"/>
    <dgm:cxn modelId="{20937EC0-DF76-4400-921C-3D10AFB7C328}" type="presParOf" srcId="{FC4E895A-5CB6-4776-9D34-BC12EF08CF61}" destId="{2CB797D3-131D-4B40-8D1C-3C0BCCD4E26A}" srcOrd="1" destOrd="0" presId="urn:microsoft.com/office/officeart/2005/8/layout/radial1"/>
    <dgm:cxn modelId="{47C425CE-3650-4122-BDF7-6383B8BB110F}" type="presParOf" srcId="{2CB797D3-131D-4B40-8D1C-3C0BCCD4E26A}" destId="{9C4E9843-91FB-4B66-AD05-A718EA51A920}" srcOrd="0" destOrd="0" presId="urn:microsoft.com/office/officeart/2005/8/layout/radial1"/>
    <dgm:cxn modelId="{8841B5BC-2CD7-4EFC-B6CC-68B0B98143C0}" type="presParOf" srcId="{FC4E895A-5CB6-4776-9D34-BC12EF08CF61}" destId="{9F81A141-1B04-4A03-B238-37F7A90993F2}" srcOrd="2" destOrd="0" presId="urn:microsoft.com/office/officeart/2005/8/layout/radial1"/>
    <dgm:cxn modelId="{AF05EC86-373F-4442-ADF1-40554351436F}" type="presParOf" srcId="{FC4E895A-5CB6-4776-9D34-BC12EF08CF61}" destId="{09F81971-61A1-4CB0-8EEA-38BD69D84A68}" srcOrd="3" destOrd="0" presId="urn:microsoft.com/office/officeart/2005/8/layout/radial1"/>
    <dgm:cxn modelId="{82BD4D9C-62B1-4AE0-A071-5A77D7EECBC5}" type="presParOf" srcId="{09F81971-61A1-4CB0-8EEA-38BD69D84A68}" destId="{40A4609C-9060-46DB-B6FB-91E6E6B2159D}" srcOrd="0" destOrd="0" presId="urn:microsoft.com/office/officeart/2005/8/layout/radial1"/>
    <dgm:cxn modelId="{498CFE05-456C-4DB2-B6EA-1DEFE3F49DCA}" type="presParOf" srcId="{FC4E895A-5CB6-4776-9D34-BC12EF08CF61}" destId="{B4689F4D-C616-4B5A-AB08-969AFEC6F29C}" srcOrd="4" destOrd="0" presId="urn:microsoft.com/office/officeart/2005/8/layout/radial1"/>
    <dgm:cxn modelId="{3E5B2C36-DD13-403C-957A-22C8A2E2C7EC}" type="presParOf" srcId="{FC4E895A-5CB6-4776-9D34-BC12EF08CF61}" destId="{6CE479B8-58DF-48DD-AC0B-D0C5FC6877CB}" srcOrd="5" destOrd="0" presId="urn:microsoft.com/office/officeart/2005/8/layout/radial1"/>
    <dgm:cxn modelId="{8EA7D67E-998F-44D5-83C6-23C7598E2262}" type="presParOf" srcId="{6CE479B8-58DF-48DD-AC0B-D0C5FC6877CB}" destId="{6CEA8AA8-969F-4D16-AA37-493DEC7B2497}" srcOrd="0" destOrd="0" presId="urn:microsoft.com/office/officeart/2005/8/layout/radial1"/>
    <dgm:cxn modelId="{6F1C7A81-7F06-461B-901B-89768D02581B}" type="presParOf" srcId="{FC4E895A-5CB6-4776-9D34-BC12EF08CF61}" destId="{A6529843-AF44-44C9-93DF-E3B0991FDD04}" srcOrd="6" destOrd="0" presId="urn:microsoft.com/office/officeart/2005/8/layout/radial1"/>
    <dgm:cxn modelId="{8B70F1EE-A0AC-4779-B319-89B9A104F96B}" type="presParOf" srcId="{FC4E895A-5CB6-4776-9D34-BC12EF08CF61}" destId="{E5D811FC-7971-4430-8A28-1798A91448B2}" srcOrd="7" destOrd="0" presId="urn:microsoft.com/office/officeart/2005/8/layout/radial1"/>
    <dgm:cxn modelId="{3CA442E5-8E05-4C34-BF47-819E382EEB56}" type="presParOf" srcId="{E5D811FC-7971-4430-8A28-1798A91448B2}" destId="{DF6EDE72-0B1B-4A13-B586-C939D94F44B0}" srcOrd="0" destOrd="0" presId="urn:microsoft.com/office/officeart/2005/8/layout/radial1"/>
    <dgm:cxn modelId="{D091F56B-8ABD-49A7-8453-05E8CEFE94BE}" type="presParOf" srcId="{FC4E895A-5CB6-4776-9D34-BC12EF08CF61}" destId="{B73BB58B-01B7-42F4-9905-9F1B2B2B2E86}" srcOrd="8" destOrd="0" presId="urn:microsoft.com/office/officeart/2005/8/layout/radial1"/>
    <dgm:cxn modelId="{CC6B14E8-E03A-40FF-B14F-B4762D075042}" type="presParOf" srcId="{FC4E895A-5CB6-4776-9D34-BC12EF08CF61}" destId="{38A04AD7-3C30-42FD-9169-981E636C19E5}" srcOrd="9" destOrd="0" presId="urn:microsoft.com/office/officeart/2005/8/layout/radial1"/>
    <dgm:cxn modelId="{BB500537-7FDF-4176-A335-4CDA12F71D67}" type="presParOf" srcId="{38A04AD7-3C30-42FD-9169-981E636C19E5}" destId="{ACABAC21-A12D-4CBC-B952-3A73C95768F1}" srcOrd="0" destOrd="0" presId="urn:microsoft.com/office/officeart/2005/8/layout/radial1"/>
    <dgm:cxn modelId="{350F7741-998B-4B93-9F68-EDE895AA46C0}" type="presParOf" srcId="{FC4E895A-5CB6-4776-9D34-BC12EF08CF61}" destId="{21AB2C71-7445-44F1-88DA-8920B87614F7}" srcOrd="10" destOrd="0" presId="urn:microsoft.com/office/officeart/2005/8/layout/radial1"/>
    <dgm:cxn modelId="{67759CF7-2A0E-4C89-89D9-26BEE0EA72AA}" type="presParOf" srcId="{FC4E895A-5CB6-4776-9D34-BC12EF08CF61}" destId="{D361E89F-B8C5-473F-93AE-E8395697221D}" srcOrd="11" destOrd="0" presId="urn:microsoft.com/office/officeart/2005/8/layout/radial1"/>
    <dgm:cxn modelId="{FF87334B-70A3-4124-8E56-FC2BD5B68D29}" type="presParOf" srcId="{D361E89F-B8C5-473F-93AE-E8395697221D}" destId="{B721CA6A-28FB-49C6-927F-F2AA52CB09CE}" srcOrd="0" destOrd="0" presId="urn:microsoft.com/office/officeart/2005/8/layout/radial1"/>
    <dgm:cxn modelId="{71B5E93E-C928-4D39-8348-B2D393DDFCAD}" type="presParOf" srcId="{FC4E895A-5CB6-4776-9D34-BC12EF08CF61}" destId="{B7D85B20-D7E5-44FC-8F35-59EA31B4697F}" srcOrd="12" destOrd="0" presId="urn:microsoft.com/office/officeart/2005/8/layout/radial1"/>
    <dgm:cxn modelId="{0F04B85C-8996-4573-A627-ACD3ACAE2B27}" type="presParOf" srcId="{FC4E895A-5CB6-4776-9D34-BC12EF08CF61}" destId="{4A7B1A07-E4F0-4C30-87B9-3EB407D5B2B1}" srcOrd="13" destOrd="0" presId="urn:microsoft.com/office/officeart/2005/8/layout/radial1"/>
    <dgm:cxn modelId="{CB1AF145-96B4-48A2-9931-818DFD60F23E}" type="presParOf" srcId="{4A7B1A07-E4F0-4C30-87B9-3EB407D5B2B1}" destId="{A8740986-3C53-4A51-BBC0-219CC41D3703}" srcOrd="0" destOrd="0" presId="urn:microsoft.com/office/officeart/2005/8/layout/radial1"/>
    <dgm:cxn modelId="{666852D4-AE6F-4E35-ACDF-A3C61757C02E}" type="presParOf" srcId="{FC4E895A-5CB6-4776-9D34-BC12EF08CF61}" destId="{6C9CD09E-F22F-4A55-96FD-BB47BC61BA04}" srcOrd="14" destOrd="0" presId="urn:microsoft.com/office/officeart/2005/8/layout/radial1"/>
    <dgm:cxn modelId="{79A4E84D-5D54-4BEE-9DC5-C54822A58803}" type="presParOf" srcId="{FC4E895A-5CB6-4776-9D34-BC12EF08CF61}" destId="{4CA2E27B-33EE-47D0-BC51-13335C1ECBB4}" srcOrd="15" destOrd="0" presId="urn:microsoft.com/office/officeart/2005/8/layout/radial1"/>
    <dgm:cxn modelId="{2432A587-011A-4438-8B41-AE8CE2CB54E1}" type="presParOf" srcId="{4CA2E27B-33EE-47D0-BC51-13335C1ECBB4}" destId="{C0BD7636-B6AD-48DC-89B6-A95FBD5F4F44}" srcOrd="0" destOrd="0" presId="urn:microsoft.com/office/officeart/2005/8/layout/radial1"/>
    <dgm:cxn modelId="{B6605F59-2725-44C8-B778-9AA587499102}" type="presParOf" srcId="{FC4E895A-5CB6-4776-9D34-BC12EF08CF61}" destId="{C254437D-38AA-48EA-8508-107364D48C15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</a:t>
          </a: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7 007,753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100 %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28,000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0,4%</a:t>
          </a: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 dirty="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 dirty="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242AF77D-89F5-4194-891F-3D46DF8205E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i="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b="1" i="0" dirty="0">
              <a:effectLst/>
              <a:latin typeface="Times New Roman" pitchFamily="18" charset="0"/>
              <a:cs typeface="Times New Roman" pitchFamily="18" charset="0"/>
            </a:rPr>
            <a:t>171,936</a:t>
          </a:r>
        </a:p>
        <a:p>
          <a:pPr>
            <a:spcAft>
              <a:spcPts val="0"/>
            </a:spcAft>
          </a:pPr>
          <a:r>
            <a:rPr lang="ru-RU" sz="1400" b="1" i="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i="0" dirty="0"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b="0" i="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i="0" dirty="0">
              <a:effectLst/>
              <a:latin typeface="Times New Roman" pitchFamily="18" charset="0"/>
              <a:cs typeface="Times New Roman" pitchFamily="18" charset="0"/>
            </a:rPr>
            <a:t>2,4%</a:t>
          </a:r>
        </a:p>
      </dgm:t>
    </dgm:pt>
    <dgm:pt modelId="{81D835F0-C1DF-4D67-A355-F2AAF649C4B1}" type="parTrans" cxnId="{0CAA7A1A-9F85-453B-BFBC-2125E7CD3A7D}">
      <dgm:prSet/>
      <dgm:spPr/>
      <dgm:t>
        <a:bodyPr/>
        <a:lstStyle/>
        <a:p>
          <a:endParaRPr lang="ru-RU"/>
        </a:p>
      </dgm:t>
    </dgm:pt>
    <dgm:pt modelId="{CD800B9F-45B8-4BC5-8503-B031BC6A40D3}" type="sibTrans" cxnId="{0CAA7A1A-9F85-453B-BFBC-2125E7CD3A7D}">
      <dgm:prSet/>
      <dgm:spPr/>
      <dgm:t>
        <a:bodyPr/>
        <a:lstStyle/>
        <a:p>
          <a:endParaRPr lang="ru-RU"/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2044,564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29,2%</a:t>
          </a: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129,022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1,8%</a:t>
          </a: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dirty="0">
              <a:effectLst/>
              <a:latin typeface="Times New Roman" pitchFamily="18" charset="0"/>
              <a:cs typeface="Times New Roman" pitchFamily="18" charset="0"/>
            </a:rPr>
            <a:t>Социальная  политика  </a:t>
          </a:r>
        </a:p>
        <a:p>
          <a:pPr>
            <a:spcAft>
              <a:spcPts val="0"/>
            </a:spcAft>
          </a:pP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333,284</a:t>
          </a:r>
          <a:endParaRPr lang="ru-RU" sz="1400" b="0" dirty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4,8%. </a:t>
          </a: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4300,947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61,4%</a:t>
          </a: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672531-8C33-499F-A8B8-1F76FA72B8E1}" type="pres">
      <dgm:prSet presAssocID="{B179D74B-D7BA-4ED1-A72F-D0DA76E8417A}" presName="centerShape" presStyleLbl="node0" presStyleIdx="0" presStyleCnt="1" custAng="0" custScaleX="110795" custScaleY="97385" custLinFactNeighborX="8025" custLinFactNeighborY="-3518"/>
      <dgm:spPr/>
    </dgm:pt>
    <dgm:pt modelId="{2CB797D3-131D-4B40-8D1C-3C0BCCD4E26A}" type="pres">
      <dgm:prSet presAssocID="{607EE9E9-D002-42FE-B74D-D945412804DF}" presName="Name9" presStyleLbl="parChTrans1D2" presStyleIdx="0" presStyleCnt="6"/>
      <dgm:spPr/>
    </dgm:pt>
    <dgm:pt modelId="{9C4E9843-91FB-4B66-AD05-A718EA51A920}" type="pres">
      <dgm:prSet presAssocID="{607EE9E9-D002-42FE-B74D-D945412804DF}" presName="connTx" presStyleLbl="parChTrans1D2" presStyleIdx="0" presStyleCnt="6"/>
      <dgm:spPr/>
    </dgm:pt>
    <dgm:pt modelId="{9F81A141-1B04-4A03-B238-37F7A90993F2}" type="pres">
      <dgm:prSet presAssocID="{065A3735-5D80-4FA3-B867-379611BFBD38}" presName="node" presStyleLbl="node1" presStyleIdx="0" presStyleCnt="6" custScaleX="129819" custScaleY="106537" custRadScaleRad="98798" custRadScaleInc="24210">
        <dgm:presLayoutVars>
          <dgm:bulletEnabled val="1"/>
        </dgm:presLayoutVars>
      </dgm:prSet>
      <dgm:spPr/>
    </dgm:pt>
    <dgm:pt modelId="{09F81971-61A1-4CB0-8EEA-38BD69D84A68}" type="pres">
      <dgm:prSet presAssocID="{15828F25-D9DC-474E-BDB7-D0C96BB09D53}" presName="Name9" presStyleLbl="parChTrans1D2" presStyleIdx="1" presStyleCnt="6"/>
      <dgm:spPr/>
    </dgm:pt>
    <dgm:pt modelId="{40A4609C-9060-46DB-B6FB-91E6E6B2159D}" type="pres">
      <dgm:prSet presAssocID="{15828F25-D9DC-474E-BDB7-D0C96BB09D53}" presName="connTx" presStyleLbl="parChTrans1D2" presStyleIdx="1" presStyleCnt="6"/>
      <dgm:spPr/>
    </dgm:pt>
    <dgm:pt modelId="{B4689F4D-C616-4B5A-AB08-969AFEC6F29C}" type="pres">
      <dgm:prSet presAssocID="{5A305073-4AE3-4F5A-9103-E20EE30AA624}" presName="node" presStyleLbl="node1" presStyleIdx="1" presStyleCnt="6" custScaleX="114176" custScaleY="111854" custRadScaleRad="100051" custRadScaleInc="374966">
        <dgm:presLayoutVars>
          <dgm:bulletEnabled val="1"/>
        </dgm:presLayoutVars>
      </dgm:prSet>
      <dgm:spPr/>
    </dgm:pt>
    <dgm:pt modelId="{6CE479B8-58DF-48DD-AC0B-D0C5FC6877CB}" type="pres">
      <dgm:prSet presAssocID="{7FE7A46F-F120-46C2-8441-BB1D9BA17B40}" presName="Name9" presStyleLbl="parChTrans1D2" presStyleIdx="2" presStyleCnt="6"/>
      <dgm:spPr/>
    </dgm:pt>
    <dgm:pt modelId="{6CEA8AA8-969F-4D16-AA37-493DEC7B2497}" type="pres">
      <dgm:prSet presAssocID="{7FE7A46F-F120-46C2-8441-BB1D9BA17B40}" presName="connTx" presStyleLbl="parChTrans1D2" presStyleIdx="2" presStyleCnt="6"/>
      <dgm:spPr/>
    </dgm:pt>
    <dgm:pt modelId="{A6529843-AF44-44C9-93DF-E3B0991FDD04}" type="pres">
      <dgm:prSet presAssocID="{C6A1BDBE-B799-45DE-8DF1-D0A56A293435}" presName="node" presStyleLbl="node1" presStyleIdx="2" presStyleCnt="6" custAng="0" custScaleX="124060" custScaleY="118874" custRadScaleRad="117028" custRadScaleInc="589978">
        <dgm:presLayoutVars>
          <dgm:bulletEnabled val="1"/>
        </dgm:presLayoutVars>
      </dgm:prSet>
      <dgm:spPr/>
    </dgm:pt>
    <dgm:pt modelId="{E5D811FC-7971-4430-8A28-1798A91448B2}" type="pres">
      <dgm:prSet presAssocID="{F986B101-2D04-4E3D-8735-12066002DCA2}" presName="Name9" presStyleLbl="parChTrans1D2" presStyleIdx="3" presStyleCnt="6"/>
      <dgm:spPr/>
    </dgm:pt>
    <dgm:pt modelId="{DF6EDE72-0B1B-4A13-B586-C939D94F44B0}" type="pres">
      <dgm:prSet presAssocID="{F986B101-2D04-4E3D-8735-12066002DCA2}" presName="connTx" presStyleLbl="parChTrans1D2" presStyleIdx="3" presStyleCnt="6"/>
      <dgm:spPr/>
    </dgm:pt>
    <dgm:pt modelId="{B73BB58B-01B7-42F4-9905-9F1B2B2B2E86}" type="pres">
      <dgm:prSet presAssocID="{D3913F27-E24C-40CD-AFE9-DDAE93138E32}" presName="node" presStyleLbl="node1" presStyleIdx="3" presStyleCnt="6" custScaleX="135019" custScaleY="128160" custRadScaleRad="143878" custRadScaleInc="-229045">
        <dgm:presLayoutVars>
          <dgm:bulletEnabled val="1"/>
        </dgm:presLayoutVars>
      </dgm:prSet>
      <dgm:spPr/>
    </dgm:pt>
    <dgm:pt modelId="{38A04AD7-3C30-42FD-9169-981E636C19E5}" type="pres">
      <dgm:prSet presAssocID="{4199C120-FE21-41AC-9A33-F6885A63D66E}" presName="Name9" presStyleLbl="parChTrans1D2" presStyleIdx="4" presStyleCnt="6"/>
      <dgm:spPr/>
    </dgm:pt>
    <dgm:pt modelId="{ACABAC21-A12D-4CBC-B952-3A73C95768F1}" type="pres">
      <dgm:prSet presAssocID="{4199C120-FE21-41AC-9A33-F6885A63D66E}" presName="connTx" presStyleLbl="parChTrans1D2" presStyleIdx="4" presStyleCnt="6"/>
      <dgm:spPr/>
    </dgm:pt>
    <dgm:pt modelId="{21AB2C71-7445-44F1-88DA-8920B87614F7}" type="pres">
      <dgm:prSet presAssocID="{C3B366E1-35BE-4501-9211-79E56F24F0B1}" presName="node" presStyleLbl="node1" presStyleIdx="4" presStyleCnt="6" custAng="0" custScaleX="116804" custScaleY="109432" custRadScaleRad="116096" custRadScaleInc="9900">
        <dgm:presLayoutVars>
          <dgm:bulletEnabled val="1"/>
        </dgm:presLayoutVars>
      </dgm:prSet>
      <dgm:spPr/>
    </dgm:pt>
    <dgm:pt modelId="{9D1B7D6E-04F7-450A-9D07-B5B04439ACF8}" type="pres">
      <dgm:prSet presAssocID="{81D835F0-C1DF-4D67-A355-F2AAF649C4B1}" presName="Name9" presStyleLbl="parChTrans1D2" presStyleIdx="5" presStyleCnt="6"/>
      <dgm:spPr/>
    </dgm:pt>
    <dgm:pt modelId="{41F2124F-A0BE-4102-B450-5D718C194F3E}" type="pres">
      <dgm:prSet presAssocID="{81D835F0-C1DF-4D67-A355-F2AAF649C4B1}" presName="connTx" presStyleLbl="parChTrans1D2" presStyleIdx="5" presStyleCnt="6"/>
      <dgm:spPr/>
    </dgm:pt>
    <dgm:pt modelId="{6226B449-309A-47AC-BFF5-0322EED70627}" type="pres">
      <dgm:prSet presAssocID="{242AF77D-89F5-4194-891F-3D46DF8205EE}" presName="node" presStyleLbl="node1" presStyleIdx="5" presStyleCnt="6" custScaleX="124116" custScaleY="116001" custRadScaleRad="150025" custRadScaleInc="412073">
        <dgm:presLayoutVars>
          <dgm:bulletEnabled val="1"/>
        </dgm:presLayoutVars>
      </dgm:prSet>
      <dgm:spPr/>
    </dgm:pt>
  </dgm:ptLst>
  <dgm:cxnLst>
    <dgm:cxn modelId="{B67A730F-B163-4105-959F-4B6180172B15}" type="presOf" srcId="{81D835F0-C1DF-4D67-A355-F2AAF649C4B1}" destId="{9D1B7D6E-04F7-450A-9D07-B5B04439ACF8}" srcOrd="0" destOrd="0" presId="urn:microsoft.com/office/officeart/2005/8/layout/radial1"/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2E72A710-8600-4508-B6EB-7C78D4AB7C14}" type="presOf" srcId="{607EE9E9-D002-42FE-B74D-D945412804DF}" destId="{9C4E9843-91FB-4B66-AD05-A718EA51A920}" srcOrd="1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5740E215-E9F5-4EF9-9D68-BA418FCC9C1B}" type="presOf" srcId="{F986B101-2D04-4E3D-8735-12066002DCA2}" destId="{DF6EDE72-0B1B-4A13-B586-C939D94F44B0}" srcOrd="1" destOrd="0" presId="urn:microsoft.com/office/officeart/2005/8/layout/radial1"/>
    <dgm:cxn modelId="{1D5B5017-B19F-46AD-8321-99798FFC332B}" type="presOf" srcId="{065A3735-5D80-4FA3-B867-379611BFBD38}" destId="{9F81A141-1B04-4A03-B238-37F7A90993F2}" srcOrd="0" destOrd="0" presId="urn:microsoft.com/office/officeart/2005/8/layout/radial1"/>
    <dgm:cxn modelId="{0CAA7A1A-9F85-453B-BFBC-2125E7CD3A7D}" srcId="{B179D74B-D7BA-4ED1-A72F-D0DA76E8417A}" destId="{242AF77D-89F5-4194-891F-3D46DF8205EE}" srcOrd="5" destOrd="0" parTransId="{81D835F0-C1DF-4D67-A355-F2AAF649C4B1}" sibTransId="{CD800B9F-45B8-4BC5-8503-B031BC6A40D3}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43A8DC1E-2BBF-4BCB-97D0-2B7F570A89C6}" type="presOf" srcId="{4199C120-FE21-41AC-9A33-F6885A63D66E}" destId="{ACABAC21-A12D-4CBC-B952-3A73C95768F1}" srcOrd="1" destOrd="0" presId="urn:microsoft.com/office/officeart/2005/8/layout/radial1"/>
    <dgm:cxn modelId="{ADEE1F22-0320-4EE8-A511-8E4465FD7D51}" type="presOf" srcId="{15828F25-D9DC-474E-BDB7-D0C96BB09D53}" destId="{40A4609C-9060-46DB-B6FB-91E6E6B2159D}" srcOrd="1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E563DC2D-33EF-4B7E-B2D7-E2628C305998}" type="presOf" srcId="{5A305073-4AE3-4F5A-9103-E20EE30AA624}" destId="{B4689F4D-C616-4B5A-AB08-969AFEC6F29C}" srcOrd="0" destOrd="0" presId="urn:microsoft.com/office/officeart/2005/8/layout/radial1"/>
    <dgm:cxn modelId="{32D66934-A953-4DBA-B2D0-371237A620D4}" type="presOf" srcId="{C6A1BDBE-B799-45DE-8DF1-D0A56A293435}" destId="{A6529843-AF44-44C9-93DF-E3B0991FDD04}" srcOrd="0" destOrd="0" presId="urn:microsoft.com/office/officeart/2005/8/layout/radial1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67377341-40EB-4705-81B1-B46B4A17AC7A}" type="presOf" srcId="{7FE7A46F-F120-46C2-8441-BB1D9BA17B40}" destId="{6CEA8AA8-969F-4D16-AA37-493DEC7B2497}" srcOrd="1" destOrd="0" presId="urn:microsoft.com/office/officeart/2005/8/layout/radial1"/>
    <dgm:cxn modelId="{B47A6662-E004-482E-8F50-FD0C63E52C89}" type="presOf" srcId="{242AF77D-89F5-4194-891F-3D46DF8205EE}" destId="{6226B449-309A-47AC-BFF5-0322EED70627}" srcOrd="0" destOrd="0" presId="urn:microsoft.com/office/officeart/2005/8/layout/radial1"/>
    <dgm:cxn modelId="{F126CC62-59BE-4B5D-9110-7B2EC99E4E61}" type="presOf" srcId="{4199C120-FE21-41AC-9A33-F6885A63D66E}" destId="{38A04AD7-3C30-42FD-9169-981E636C19E5}" srcOrd="0" destOrd="0" presId="urn:microsoft.com/office/officeart/2005/8/layout/radial1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156B6051-5692-4541-A459-66E6C1EB5FEF}" type="presOf" srcId="{15828F25-D9DC-474E-BDB7-D0C96BB09D53}" destId="{09F81971-61A1-4CB0-8EEA-38BD69D84A68}" srcOrd="0" destOrd="0" presId="urn:microsoft.com/office/officeart/2005/8/layout/radial1"/>
    <dgm:cxn modelId="{61954E53-649D-44BD-807A-CA6B555F2366}" type="presOf" srcId="{B179D74B-D7BA-4ED1-A72F-D0DA76E8417A}" destId="{22672531-8C33-499F-A8B8-1F76FA72B8E1}" srcOrd="0" destOrd="0" presId="urn:microsoft.com/office/officeart/2005/8/layout/radial1"/>
    <dgm:cxn modelId="{B29FF179-1C7B-483F-AF0E-C2B937008281}" type="presOf" srcId="{81D835F0-C1DF-4D67-A355-F2AAF649C4B1}" destId="{41F2124F-A0BE-4102-B450-5D718C194F3E}" srcOrd="1" destOrd="0" presId="urn:microsoft.com/office/officeart/2005/8/layout/radial1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9FB9F788-13E7-4018-98F6-FAEC4CB71A2C}" type="presOf" srcId="{607EE9E9-D002-42FE-B74D-D945412804DF}" destId="{2CB797D3-131D-4B40-8D1C-3C0BCCD4E26A}" srcOrd="0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B7E43F92-A023-4EED-9D72-BEEE8E832339}" type="presOf" srcId="{7FE7A46F-F120-46C2-8441-BB1D9BA17B40}" destId="{6CE479B8-58DF-48DD-AC0B-D0C5FC6877CB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1DF804A5-A7D9-4262-A1D0-57401617D032}" type="presOf" srcId="{D3913F27-E24C-40CD-AFE9-DDAE93138E32}" destId="{B73BB58B-01B7-42F4-9905-9F1B2B2B2E86}" srcOrd="0" destOrd="0" presId="urn:microsoft.com/office/officeart/2005/8/layout/radial1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7B9B98B8-F261-4034-863A-1BABAE1194AD}" type="presOf" srcId="{F986B101-2D04-4E3D-8735-12066002DCA2}" destId="{E5D811FC-7971-4430-8A28-1798A91448B2}" srcOrd="0" destOrd="0" presId="urn:microsoft.com/office/officeart/2005/8/layout/radial1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DA9769FB-9DF6-4364-B012-4ACFEC2B1AC4}" type="presOf" srcId="{C3B366E1-35BE-4501-9211-79E56F24F0B1}" destId="{21AB2C71-7445-44F1-88DA-8920B87614F7}" srcOrd="0" destOrd="0" presId="urn:microsoft.com/office/officeart/2005/8/layout/radial1"/>
    <dgm:cxn modelId="{3BEB6AFE-82F2-4857-B390-6A6AE7CA7ED0}" type="presOf" srcId="{1F8E4B7B-3190-492B-BA7B-9B52CE7D79BE}" destId="{FC4E895A-5CB6-4776-9D34-BC12EF08CF61}" srcOrd="0" destOrd="0" presId="urn:microsoft.com/office/officeart/2005/8/layout/radial1"/>
    <dgm:cxn modelId="{9842A7DB-F0C4-47A2-8571-1F5C61C2A933}" type="presParOf" srcId="{FC4E895A-5CB6-4776-9D34-BC12EF08CF61}" destId="{22672531-8C33-499F-A8B8-1F76FA72B8E1}" srcOrd="0" destOrd="0" presId="urn:microsoft.com/office/officeart/2005/8/layout/radial1"/>
    <dgm:cxn modelId="{2A7E0DC7-6943-42F7-884C-BDD7190C1C4C}" type="presParOf" srcId="{FC4E895A-5CB6-4776-9D34-BC12EF08CF61}" destId="{2CB797D3-131D-4B40-8D1C-3C0BCCD4E26A}" srcOrd="1" destOrd="0" presId="urn:microsoft.com/office/officeart/2005/8/layout/radial1"/>
    <dgm:cxn modelId="{5C730098-58E0-40BA-A168-84F95F35D36E}" type="presParOf" srcId="{2CB797D3-131D-4B40-8D1C-3C0BCCD4E26A}" destId="{9C4E9843-91FB-4B66-AD05-A718EA51A920}" srcOrd="0" destOrd="0" presId="urn:microsoft.com/office/officeart/2005/8/layout/radial1"/>
    <dgm:cxn modelId="{FF88265D-50E6-488A-9557-FDC83B543FB3}" type="presParOf" srcId="{FC4E895A-5CB6-4776-9D34-BC12EF08CF61}" destId="{9F81A141-1B04-4A03-B238-37F7A90993F2}" srcOrd="2" destOrd="0" presId="urn:microsoft.com/office/officeart/2005/8/layout/radial1"/>
    <dgm:cxn modelId="{0E1A5E68-7F1D-4336-AFD5-2B41F3EF0116}" type="presParOf" srcId="{FC4E895A-5CB6-4776-9D34-BC12EF08CF61}" destId="{09F81971-61A1-4CB0-8EEA-38BD69D84A68}" srcOrd="3" destOrd="0" presId="urn:microsoft.com/office/officeart/2005/8/layout/radial1"/>
    <dgm:cxn modelId="{B32819D3-BA90-4EA7-A174-669B4E9C9E09}" type="presParOf" srcId="{09F81971-61A1-4CB0-8EEA-38BD69D84A68}" destId="{40A4609C-9060-46DB-B6FB-91E6E6B2159D}" srcOrd="0" destOrd="0" presId="urn:microsoft.com/office/officeart/2005/8/layout/radial1"/>
    <dgm:cxn modelId="{A01ADEF9-0477-4B84-A530-68330066FEF2}" type="presParOf" srcId="{FC4E895A-5CB6-4776-9D34-BC12EF08CF61}" destId="{B4689F4D-C616-4B5A-AB08-969AFEC6F29C}" srcOrd="4" destOrd="0" presId="urn:microsoft.com/office/officeart/2005/8/layout/radial1"/>
    <dgm:cxn modelId="{CD6A5E02-569B-404E-8D17-D042E070BA3E}" type="presParOf" srcId="{FC4E895A-5CB6-4776-9D34-BC12EF08CF61}" destId="{6CE479B8-58DF-48DD-AC0B-D0C5FC6877CB}" srcOrd="5" destOrd="0" presId="urn:microsoft.com/office/officeart/2005/8/layout/radial1"/>
    <dgm:cxn modelId="{2F0D3CB1-3DE2-4CC4-AA2E-ADC928D2DF16}" type="presParOf" srcId="{6CE479B8-58DF-48DD-AC0B-D0C5FC6877CB}" destId="{6CEA8AA8-969F-4D16-AA37-493DEC7B2497}" srcOrd="0" destOrd="0" presId="urn:microsoft.com/office/officeart/2005/8/layout/radial1"/>
    <dgm:cxn modelId="{7E460151-1052-46A5-BC45-2A30B0B12910}" type="presParOf" srcId="{FC4E895A-5CB6-4776-9D34-BC12EF08CF61}" destId="{A6529843-AF44-44C9-93DF-E3B0991FDD04}" srcOrd="6" destOrd="0" presId="urn:microsoft.com/office/officeart/2005/8/layout/radial1"/>
    <dgm:cxn modelId="{7886D203-7F6A-4753-809E-CD726904E7C6}" type="presParOf" srcId="{FC4E895A-5CB6-4776-9D34-BC12EF08CF61}" destId="{E5D811FC-7971-4430-8A28-1798A91448B2}" srcOrd="7" destOrd="0" presId="urn:microsoft.com/office/officeart/2005/8/layout/radial1"/>
    <dgm:cxn modelId="{D31A5948-91EB-422E-8A73-9817E4B9F35B}" type="presParOf" srcId="{E5D811FC-7971-4430-8A28-1798A91448B2}" destId="{DF6EDE72-0B1B-4A13-B586-C939D94F44B0}" srcOrd="0" destOrd="0" presId="urn:microsoft.com/office/officeart/2005/8/layout/radial1"/>
    <dgm:cxn modelId="{2D546AD7-1BB3-445F-8A5D-2CAAB5D9B380}" type="presParOf" srcId="{FC4E895A-5CB6-4776-9D34-BC12EF08CF61}" destId="{B73BB58B-01B7-42F4-9905-9F1B2B2B2E86}" srcOrd="8" destOrd="0" presId="urn:microsoft.com/office/officeart/2005/8/layout/radial1"/>
    <dgm:cxn modelId="{A423ECA3-5145-4F2E-B06F-3FD3C510E998}" type="presParOf" srcId="{FC4E895A-5CB6-4776-9D34-BC12EF08CF61}" destId="{38A04AD7-3C30-42FD-9169-981E636C19E5}" srcOrd="9" destOrd="0" presId="urn:microsoft.com/office/officeart/2005/8/layout/radial1"/>
    <dgm:cxn modelId="{70E71E62-29E0-4D16-A40E-08C7DA0F2489}" type="presParOf" srcId="{38A04AD7-3C30-42FD-9169-981E636C19E5}" destId="{ACABAC21-A12D-4CBC-B952-3A73C95768F1}" srcOrd="0" destOrd="0" presId="urn:microsoft.com/office/officeart/2005/8/layout/radial1"/>
    <dgm:cxn modelId="{9B8D9CD8-D374-4837-A785-1ED4AE005BD7}" type="presParOf" srcId="{FC4E895A-5CB6-4776-9D34-BC12EF08CF61}" destId="{21AB2C71-7445-44F1-88DA-8920B87614F7}" srcOrd="10" destOrd="0" presId="urn:microsoft.com/office/officeart/2005/8/layout/radial1"/>
    <dgm:cxn modelId="{79E66F94-2AC8-4A0C-84D1-21AD7F18CC40}" type="presParOf" srcId="{FC4E895A-5CB6-4776-9D34-BC12EF08CF61}" destId="{9D1B7D6E-04F7-450A-9D07-B5B04439ACF8}" srcOrd="11" destOrd="0" presId="urn:microsoft.com/office/officeart/2005/8/layout/radial1"/>
    <dgm:cxn modelId="{6B4CF0BE-6FFF-44C7-B5FA-889828743504}" type="presParOf" srcId="{9D1B7D6E-04F7-450A-9D07-B5B04439ACF8}" destId="{41F2124F-A0BE-4102-B450-5D718C194F3E}" srcOrd="0" destOrd="0" presId="urn:microsoft.com/office/officeart/2005/8/layout/radial1"/>
    <dgm:cxn modelId="{3BFB4C09-F36E-4E9F-8E28-0EACEA090D44}" type="presParOf" srcId="{FC4E895A-5CB6-4776-9D34-BC12EF08CF61}" destId="{6226B449-309A-47AC-BFF5-0322EED70627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7 141,942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тыс.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100%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134,372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1,9%</a:t>
          </a: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2023,834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28,4%</a:t>
          </a: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4 301,233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60,2</a:t>
          </a: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FD074C87-6399-4D0E-8C08-F5B00CE9D81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Социальная политика       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332,189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тыс. руб.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4,6%</a:t>
          </a:r>
        </a:p>
      </dgm:t>
    </dgm:pt>
    <dgm:pt modelId="{60BF893E-2AB0-41B7-87F8-020F75A5496E}" type="parTrans" cxnId="{0F0C3CB5-BC60-4AFA-9441-AD7F1733A6E0}">
      <dgm:prSet/>
      <dgm:spPr/>
      <dgm:t>
        <a:bodyPr/>
        <a:lstStyle/>
        <a:p>
          <a:endParaRPr lang="ru-RU"/>
        </a:p>
      </dgm:t>
    </dgm:pt>
    <dgm:pt modelId="{7E5F65A8-892C-4074-8CE6-25684269FED7}" type="sibTrans" cxnId="{0F0C3CB5-BC60-4AFA-9441-AD7F1733A6E0}">
      <dgm:prSet/>
      <dgm:spPr/>
      <dgm:t>
        <a:bodyPr/>
        <a:lstStyle/>
        <a:p>
          <a:endParaRPr lang="ru-RU"/>
        </a:p>
      </dgm:t>
    </dgm:pt>
    <dgm:pt modelId="{D511382B-8106-46A7-8370-E61F125DA17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350,314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4,9%</a:t>
          </a:r>
        </a:p>
      </dgm:t>
    </dgm:pt>
    <dgm:pt modelId="{907376ED-A4AB-4C2A-A46B-5D6EEB945AD6}" type="parTrans" cxnId="{0B7C0FFF-0182-4F3B-BAA7-F8D69405D112}">
      <dgm:prSet/>
      <dgm:spPr/>
      <dgm:t>
        <a:bodyPr/>
        <a:lstStyle/>
        <a:p>
          <a:endParaRPr lang="ru-RU"/>
        </a:p>
      </dgm:t>
    </dgm:pt>
    <dgm:pt modelId="{76D3DE2F-22DC-4C62-B4B2-F5E13B2FA90B}" type="sibTrans" cxnId="{0B7C0FFF-0182-4F3B-BAA7-F8D69405D112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672531-8C33-499F-A8B8-1F76FA72B8E1}" type="pres">
      <dgm:prSet presAssocID="{B179D74B-D7BA-4ED1-A72F-D0DA76E8417A}" presName="centerShape" presStyleLbl="node0" presStyleIdx="0" presStyleCnt="1" custScaleX="93923" custScaleY="92200" custLinFactNeighborX="254" custLinFactNeighborY="-2563"/>
      <dgm:spPr/>
    </dgm:pt>
    <dgm:pt modelId="{09F81971-61A1-4CB0-8EEA-38BD69D84A68}" type="pres">
      <dgm:prSet presAssocID="{15828F25-D9DC-474E-BDB7-D0C96BB09D53}" presName="Name9" presStyleLbl="parChTrans1D2" presStyleIdx="0" presStyleCnt="5"/>
      <dgm:spPr/>
    </dgm:pt>
    <dgm:pt modelId="{40A4609C-9060-46DB-B6FB-91E6E6B2159D}" type="pres">
      <dgm:prSet presAssocID="{15828F25-D9DC-474E-BDB7-D0C96BB09D53}" presName="connTx" presStyleLbl="parChTrans1D2" presStyleIdx="0" presStyleCnt="5"/>
      <dgm:spPr/>
    </dgm:pt>
    <dgm:pt modelId="{B4689F4D-C616-4B5A-AB08-969AFEC6F29C}" type="pres">
      <dgm:prSet presAssocID="{5A305073-4AE3-4F5A-9103-E20EE30AA624}" presName="node" presStyleLbl="node1" presStyleIdx="0" presStyleCnt="5" custScaleX="131347" custScaleY="125789" custRadScaleRad="98559" custRadScaleInc="381951">
        <dgm:presLayoutVars>
          <dgm:bulletEnabled val="1"/>
        </dgm:presLayoutVars>
      </dgm:prSet>
      <dgm:spPr/>
    </dgm:pt>
    <dgm:pt modelId="{6CE479B8-58DF-48DD-AC0B-D0C5FC6877CB}" type="pres">
      <dgm:prSet presAssocID="{7FE7A46F-F120-46C2-8441-BB1D9BA17B40}" presName="Name9" presStyleLbl="parChTrans1D2" presStyleIdx="1" presStyleCnt="5"/>
      <dgm:spPr/>
    </dgm:pt>
    <dgm:pt modelId="{6CEA8AA8-969F-4D16-AA37-493DEC7B2497}" type="pres">
      <dgm:prSet presAssocID="{7FE7A46F-F120-46C2-8441-BB1D9BA17B40}" presName="connTx" presStyleLbl="parChTrans1D2" presStyleIdx="1" presStyleCnt="5"/>
      <dgm:spPr/>
    </dgm:pt>
    <dgm:pt modelId="{A6529843-AF44-44C9-93DF-E3B0991FDD04}" type="pres">
      <dgm:prSet presAssocID="{C6A1BDBE-B799-45DE-8DF1-D0A56A293435}" presName="node" presStyleLbl="node1" presStyleIdx="1" presStyleCnt="5" custScaleX="124060" custScaleY="118874" custRadScaleRad="91315" custRadScaleInc="396141">
        <dgm:presLayoutVars>
          <dgm:bulletEnabled val="1"/>
        </dgm:presLayoutVars>
      </dgm:prSet>
      <dgm:spPr/>
    </dgm:pt>
    <dgm:pt modelId="{E5D811FC-7971-4430-8A28-1798A91448B2}" type="pres">
      <dgm:prSet presAssocID="{F986B101-2D04-4E3D-8735-12066002DCA2}" presName="Name9" presStyleLbl="parChTrans1D2" presStyleIdx="2" presStyleCnt="5"/>
      <dgm:spPr/>
    </dgm:pt>
    <dgm:pt modelId="{DF6EDE72-0B1B-4A13-B586-C939D94F44B0}" type="pres">
      <dgm:prSet presAssocID="{F986B101-2D04-4E3D-8735-12066002DCA2}" presName="connTx" presStyleLbl="parChTrans1D2" presStyleIdx="2" presStyleCnt="5"/>
      <dgm:spPr/>
    </dgm:pt>
    <dgm:pt modelId="{B73BB58B-01B7-42F4-9905-9F1B2B2B2E86}" type="pres">
      <dgm:prSet presAssocID="{D3913F27-E24C-40CD-AFE9-DDAE93138E32}" presName="node" presStyleLbl="node1" presStyleIdx="2" presStyleCnt="5" custScaleX="124838" custScaleY="128160" custRadScaleRad="125431" custRadScaleInc="-203189">
        <dgm:presLayoutVars>
          <dgm:bulletEnabled val="1"/>
        </dgm:presLayoutVars>
      </dgm:prSet>
      <dgm:spPr/>
    </dgm:pt>
    <dgm:pt modelId="{0CF06A87-77B5-4430-837E-8734C72F5509}" type="pres">
      <dgm:prSet presAssocID="{60BF893E-2AB0-41B7-87F8-020F75A5496E}" presName="Name9" presStyleLbl="parChTrans1D2" presStyleIdx="3" presStyleCnt="5"/>
      <dgm:spPr/>
    </dgm:pt>
    <dgm:pt modelId="{99AECF4A-8B33-4FD0-BE42-748FD84278C7}" type="pres">
      <dgm:prSet presAssocID="{60BF893E-2AB0-41B7-87F8-020F75A5496E}" presName="connTx" presStyleLbl="parChTrans1D2" presStyleIdx="3" presStyleCnt="5"/>
      <dgm:spPr/>
    </dgm:pt>
    <dgm:pt modelId="{3EDC3AD6-88CA-4A8B-BA27-C444503CF7F7}" type="pres">
      <dgm:prSet presAssocID="{FD074C87-6399-4D0E-8C08-F5B00CE9D81A}" presName="node" presStyleLbl="node1" presStyleIdx="3" presStyleCnt="5" custScaleX="121163" custScaleY="108754" custRadScaleRad="111797" custRadScaleInc="209980">
        <dgm:presLayoutVars>
          <dgm:bulletEnabled val="1"/>
        </dgm:presLayoutVars>
      </dgm:prSet>
      <dgm:spPr/>
    </dgm:pt>
    <dgm:pt modelId="{C3B7F4F2-87E9-49C5-84E3-3D0F430F9ABB}" type="pres">
      <dgm:prSet presAssocID="{907376ED-A4AB-4C2A-A46B-5D6EEB945AD6}" presName="Name9" presStyleLbl="parChTrans1D2" presStyleIdx="4" presStyleCnt="5"/>
      <dgm:spPr/>
    </dgm:pt>
    <dgm:pt modelId="{0FDE4F5C-59F1-4B91-870C-2490DC0AE0F5}" type="pres">
      <dgm:prSet presAssocID="{907376ED-A4AB-4C2A-A46B-5D6EEB945AD6}" presName="connTx" presStyleLbl="parChTrans1D2" presStyleIdx="4" presStyleCnt="5"/>
      <dgm:spPr/>
    </dgm:pt>
    <dgm:pt modelId="{A97A6B5D-87BF-47D7-A474-FBFB4B319D2D}" type="pres">
      <dgm:prSet presAssocID="{D511382B-8106-46A7-8370-E61F125DA171}" presName="node" presStyleLbl="node1" presStyleIdx="4" presStyleCnt="5" custScaleX="128290" custScaleY="113564" custRadScaleRad="99833" custRadScaleInc="193235">
        <dgm:presLayoutVars>
          <dgm:bulletEnabled val="1"/>
        </dgm:presLayoutVars>
      </dgm:prSet>
      <dgm:spPr/>
    </dgm:pt>
  </dgm:ptLst>
  <dgm:cxnLst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F71EDE10-88B0-4C87-96D1-B1C608FB978C}" type="presOf" srcId="{C6A1BDBE-B799-45DE-8DF1-D0A56A293435}" destId="{A6529843-AF44-44C9-93DF-E3B0991FDD04}" srcOrd="0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EDA3CA1D-3E9C-42C3-80F7-97EECDA76C52}" type="presOf" srcId="{F986B101-2D04-4E3D-8735-12066002DCA2}" destId="{E5D811FC-7971-4430-8A28-1798A91448B2}" srcOrd="0" destOrd="0" presId="urn:microsoft.com/office/officeart/2005/8/layout/radial1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74FEA068-05E4-43D5-89EB-56CE9DDF048F}" type="presOf" srcId="{907376ED-A4AB-4C2A-A46B-5D6EEB945AD6}" destId="{0FDE4F5C-59F1-4B91-870C-2490DC0AE0F5}" srcOrd="1" destOrd="0" presId="urn:microsoft.com/office/officeart/2005/8/layout/radial1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6F8EA76C-B475-4A44-9014-B868DDDEE306}" type="presOf" srcId="{5A305073-4AE3-4F5A-9103-E20EE30AA624}" destId="{B4689F4D-C616-4B5A-AB08-969AFEC6F29C}" srcOrd="0" destOrd="0" presId="urn:microsoft.com/office/officeart/2005/8/layout/radial1"/>
    <dgm:cxn modelId="{667A5451-A910-4B18-A9E6-785E623AD58A}" type="presOf" srcId="{F986B101-2D04-4E3D-8735-12066002DCA2}" destId="{DF6EDE72-0B1B-4A13-B586-C939D94F44B0}" srcOrd="1" destOrd="0" presId="urn:microsoft.com/office/officeart/2005/8/layout/radial1"/>
    <dgm:cxn modelId="{07EC1354-F128-4776-806F-CDEC97DD1499}" type="presOf" srcId="{FD074C87-6399-4D0E-8C08-F5B00CE9D81A}" destId="{3EDC3AD6-88CA-4A8B-BA27-C444503CF7F7}" srcOrd="0" destOrd="0" presId="urn:microsoft.com/office/officeart/2005/8/layout/radial1"/>
    <dgm:cxn modelId="{F94FE156-514C-4ADD-B32E-4C4628037DFD}" type="presOf" srcId="{15828F25-D9DC-474E-BDB7-D0C96BB09D53}" destId="{40A4609C-9060-46DB-B6FB-91E6E6B2159D}" srcOrd="1" destOrd="0" presId="urn:microsoft.com/office/officeart/2005/8/layout/radial1"/>
    <dgm:cxn modelId="{80BBFF82-3BB8-4C8E-A409-C9E87F4BA306}" type="presOf" srcId="{60BF893E-2AB0-41B7-87F8-020F75A5496E}" destId="{99AECF4A-8B33-4FD0-BE42-748FD84278C7}" srcOrd="1" destOrd="0" presId="urn:microsoft.com/office/officeart/2005/8/layout/radial1"/>
    <dgm:cxn modelId="{1AB39086-C25E-4ABE-878B-C30FE6484202}" srcId="{B179D74B-D7BA-4ED1-A72F-D0DA76E8417A}" destId="{5A305073-4AE3-4F5A-9103-E20EE30AA624}" srcOrd="0" destOrd="0" parTransId="{15828F25-D9DC-474E-BDB7-D0C96BB09D53}" sibTransId="{E9C62FCB-D719-489F-AD23-B2692E2F13DF}"/>
    <dgm:cxn modelId="{59A7D788-B81A-44F1-809B-7D1B205EFD10}" type="presOf" srcId="{60BF893E-2AB0-41B7-87F8-020F75A5496E}" destId="{0CF06A87-77B5-4430-837E-8734C72F5509}" srcOrd="0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86ADD094-1835-4499-AAD9-8E9592C64D25}" type="presOf" srcId="{7FE7A46F-F120-46C2-8441-BB1D9BA17B40}" destId="{6CEA8AA8-969F-4D16-AA37-493DEC7B2497}" srcOrd="1" destOrd="0" presId="urn:microsoft.com/office/officeart/2005/8/layout/radial1"/>
    <dgm:cxn modelId="{E425529A-17E4-4FB7-81C0-58640253B14B}" type="presOf" srcId="{1F8E4B7B-3190-492B-BA7B-9B52CE7D79BE}" destId="{FC4E895A-5CB6-4776-9D34-BC12EF08CF61}" srcOrd="0" destOrd="0" presId="urn:microsoft.com/office/officeart/2005/8/layout/radial1"/>
    <dgm:cxn modelId="{9704A7A9-1034-44C3-A073-71C1149824A7}" type="presOf" srcId="{D3913F27-E24C-40CD-AFE9-DDAE93138E32}" destId="{B73BB58B-01B7-42F4-9905-9F1B2B2B2E86}" srcOrd="0" destOrd="0" presId="urn:microsoft.com/office/officeart/2005/8/layout/radial1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D015EBAF-0B0F-4D0A-8F07-38D39946D720}" srcId="{B179D74B-D7BA-4ED1-A72F-D0DA76E8417A}" destId="{C6A1BDBE-B799-45DE-8DF1-D0A56A293435}" srcOrd="1" destOrd="0" parTransId="{7FE7A46F-F120-46C2-8441-BB1D9BA17B40}" sibTransId="{B358B0F7-9D28-4C8F-9C22-734A2FEDCC8D}"/>
    <dgm:cxn modelId="{0F0C3CB5-BC60-4AFA-9441-AD7F1733A6E0}" srcId="{B179D74B-D7BA-4ED1-A72F-D0DA76E8417A}" destId="{FD074C87-6399-4D0E-8C08-F5B00CE9D81A}" srcOrd="3" destOrd="0" parTransId="{60BF893E-2AB0-41B7-87F8-020F75A5496E}" sibTransId="{7E5F65A8-892C-4074-8CE6-25684269FED7}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46105EC6-8EBD-4DE7-92FB-CBA1815A2D50}" type="presOf" srcId="{15828F25-D9DC-474E-BDB7-D0C96BB09D53}" destId="{09F81971-61A1-4CB0-8EEA-38BD69D84A68}" srcOrd="0" destOrd="0" presId="urn:microsoft.com/office/officeart/2005/8/layout/radial1"/>
    <dgm:cxn modelId="{67B53CC9-EAD6-4807-A826-60948956F288}" srcId="{B179D74B-D7BA-4ED1-A72F-D0DA76E8417A}" destId="{D3913F27-E24C-40CD-AFE9-DDAE93138E32}" srcOrd="2" destOrd="0" parTransId="{F986B101-2D04-4E3D-8735-12066002DCA2}" sibTransId="{CB8E9DCB-886A-4917-B75A-D6CABEF1A2D5}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324F98E3-CADA-46FE-8898-3F8A67084E91}" type="presOf" srcId="{7FE7A46F-F120-46C2-8441-BB1D9BA17B40}" destId="{6CE479B8-58DF-48DD-AC0B-D0C5FC6877CB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72C458F5-A514-48E7-9C3B-0799D0F665CB}" type="presOf" srcId="{907376ED-A4AB-4C2A-A46B-5D6EEB945AD6}" destId="{C3B7F4F2-87E9-49C5-84E3-3D0F430F9ABB}" srcOrd="0" destOrd="0" presId="urn:microsoft.com/office/officeart/2005/8/layout/radial1"/>
    <dgm:cxn modelId="{843C4DF8-C123-49E6-A4AC-76BA6CFC1B10}" type="presOf" srcId="{D511382B-8106-46A7-8370-E61F125DA171}" destId="{A97A6B5D-87BF-47D7-A474-FBFB4B319D2D}" srcOrd="0" destOrd="0" presId="urn:microsoft.com/office/officeart/2005/8/layout/radial1"/>
    <dgm:cxn modelId="{0EFAB3FE-380A-4523-8E99-BE089298888D}" type="presOf" srcId="{B179D74B-D7BA-4ED1-A72F-D0DA76E8417A}" destId="{22672531-8C33-499F-A8B8-1F76FA72B8E1}" srcOrd="0" destOrd="0" presId="urn:microsoft.com/office/officeart/2005/8/layout/radial1"/>
    <dgm:cxn modelId="{0B7C0FFF-0182-4F3B-BAA7-F8D69405D112}" srcId="{B179D74B-D7BA-4ED1-A72F-D0DA76E8417A}" destId="{D511382B-8106-46A7-8370-E61F125DA171}" srcOrd="4" destOrd="0" parTransId="{907376ED-A4AB-4C2A-A46B-5D6EEB945AD6}" sibTransId="{76D3DE2F-22DC-4C62-B4B2-F5E13B2FA90B}"/>
    <dgm:cxn modelId="{11E4DCBD-2D64-45B7-A6C0-29D2E1A31269}" type="presParOf" srcId="{FC4E895A-5CB6-4776-9D34-BC12EF08CF61}" destId="{22672531-8C33-499F-A8B8-1F76FA72B8E1}" srcOrd="0" destOrd="0" presId="urn:microsoft.com/office/officeart/2005/8/layout/radial1"/>
    <dgm:cxn modelId="{04624AE9-3EC6-4002-840D-ECB525EEBDFE}" type="presParOf" srcId="{FC4E895A-5CB6-4776-9D34-BC12EF08CF61}" destId="{09F81971-61A1-4CB0-8EEA-38BD69D84A68}" srcOrd="1" destOrd="0" presId="urn:microsoft.com/office/officeart/2005/8/layout/radial1"/>
    <dgm:cxn modelId="{D6E48B7A-7600-4A6F-8224-FC72023B630E}" type="presParOf" srcId="{09F81971-61A1-4CB0-8EEA-38BD69D84A68}" destId="{40A4609C-9060-46DB-B6FB-91E6E6B2159D}" srcOrd="0" destOrd="0" presId="urn:microsoft.com/office/officeart/2005/8/layout/radial1"/>
    <dgm:cxn modelId="{A7468647-EF96-4226-9DFE-5885AD8C1FE0}" type="presParOf" srcId="{FC4E895A-5CB6-4776-9D34-BC12EF08CF61}" destId="{B4689F4D-C616-4B5A-AB08-969AFEC6F29C}" srcOrd="2" destOrd="0" presId="urn:microsoft.com/office/officeart/2005/8/layout/radial1"/>
    <dgm:cxn modelId="{9EE06939-F32F-4371-AE21-53A3B5A3D815}" type="presParOf" srcId="{FC4E895A-5CB6-4776-9D34-BC12EF08CF61}" destId="{6CE479B8-58DF-48DD-AC0B-D0C5FC6877CB}" srcOrd="3" destOrd="0" presId="urn:microsoft.com/office/officeart/2005/8/layout/radial1"/>
    <dgm:cxn modelId="{5848E9D1-DB2C-44DA-958D-9809F274C7C2}" type="presParOf" srcId="{6CE479B8-58DF-48DD-AC0B-D0C5FC6877CB}" destId="{6CEA8AA8-969F-4D16-AA37-493DEC7B2497}" srcOrd="0" destOrd="0" presId="urn:microsoft.com/office/officeart/2005/8/layout/radial1"/>
    <dgm:cxn modelId="{2FB00508-30DF-461F-BF27-38F7E3D14F14}" type="presParOf" srcId="{FC4E895A-5CB6-4776-9D34-BC12EF08CF61}" destId="{A6529843-AF44-44C9-93DF-E3B0991FDD04}" srcOrd="4" destOrd="0" presId="urn:microsoft.com/office/officeart/2005/8/layout/radial1"/>
    <dgm:cxn modelId="{16A2E799-541D-4116-B290-E41401BFBE57}" type="presParOf" srcId="{FC4E895A-5CB6-4776-9D34-BC12EF08CF61}" destId="{E5D811FC-7971-4430-8A28-1798A91448B2}" srcOrd="5" destOrd="0" presId="urn:microsoft.com/office/officeart/2005/8/layout/radial1"/>
    <dgm:cxn modelId="{2B17DBCD-D115-41C6-A8E8-B788DFBAF5BA}" type="presParOf" srcId="{E5D811FC-7971-4430-8A28-1798A91448B2}" destId="{DF6EDE72-0B1B-4A13-B586-C939D94F44B0}" srcOrd="0" destOrd="0" presId="urn:microsoft.com/office/officeart/2005/8/layout/radial1"/>
    <dgm:cxn modelId="{7E4402F9-D2E7-4280-BE05-9CBB1E4ECB05}" type="presParOf" srcId="{FC4E895A-5CB6-4776-9D34-BC12EF08CF61}" destId="{B73BB58B-01B7-42F4-9905-9F1B2B2B2E86}" srcOrd="6" destOrd="0" presId="urn:microsoft.com/office/officeart/2005/8/layout/radial1"/>
    <dgm:cxn modelId="{CF6D9D90-4900-43EA-9D28-C05103CA022C}" type="presParOf" srcId="{FC4E895A-5CB6-4776-9D34-BC12EF08CF61}" destId="{0CF06A87-77B5-4430-837E-8734C72F5509}" srcOrd="7" destOrd="0" presId="urn:microsoft.com/office/officeart/2005/8/layout/radial1"/>
    <dgm:cxn modelId="{D9FE57BE-9739-48A0-97AF-BEF88E9B46A8}" type="presParOf" srcId="{0CF06A87-77B5-4430-837E-8734C72F5509}" destId="{99AECF4A-8B33-4FD0-BE42-748FD84278C7}" srcOrd="0" destOrd="0" presId="urn:microsoft.com/office/officeart/2005/8/layout/radial1"/>
    <dgm:cxn modelId="{37C2D20D-F40E-498F-9ED6-E63F9F43A4D1}" type="presParOf" srcId="{FC4E895A-5CB6-4776-9D34-BC12EF08CF61}" destId="{3EDC3AD6-88CA-4A8B-BA27-C444503CF7F7}" srcOrd="8" destOrd="0" presId="urn:microsoft.com/office/officeart/2005/8/layout/radial1"/>
    <dgm:cxn modelId="{C50CF7E7-C0D7-4CFC-A78B-13267080DFE7}" type="presParOf" srcId="{FC4E895A-5CB6-4776-9D34-BC12EF08CF61}" destId="{C3B7F4F2-87E9-49C5-84E3-3D0F430F9ABB}" srcOrd="9" destOrd="0" presId="urn:microsoft.com/office/officeart/2005/8/layout/radial1"/>
    <dgm:cxn modelId="{A110D6C6-3352-43FF-A2D2-80DE9A3E2351}" type="presParOf" srcId="{C3B7F4F2-87E9-49C5-84E3-3D0F430F9ABB}" destId="{0FDE4F5C-59F1-4B91-870C-2490DC0AE0F5}" srcOrd="0" destOrd="0" presId="urn:microsoft.com/office/officeart/2005/8/layout/radial1"/>
    <dgm:cxn modelId="{444408E8-B618-4150-A576-B431F8C92A5F}" type="presParOf" srcId="{FC4E895A-5CB6-4776-9D34-BC12EF08CF61}" destId="{A97A6B5D-87BF-47D7-A474-FBFB4B319D2D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648379" y="1800956"/>
          <a:ext cx="1892900" cy="1614663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12 993,824  тыс.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sp:txBody>
      <dsp:txXfrm>
        <a:off x="3925588" y="2037418"/>
        <a:ext cx="1338482" cy="1141739"/>
      </dsp:txXfrm>
    </dsp:sp>
    <dsp:sp modelId="{2CB797D3-131D-4B40-8D1C-3C0BCCD4E26A}">
      <dsp:nvSpPr>
        <dsp:cNvPr id="0" name=""/>
        <dsp:cNvSpPr/>
      </dsp:nvSpPr>
      <dsp:spPr>
        <a:xfrm rot="6482801">
          <a:off x="3958999" y="3651439"/>
          <a:ext cx="58389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583895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236349" y="3649125"/>
        <a:ext cx="29194" cy="29194"/>
      </dsp:txXfrm>
    </dsp:sp>
    <dsp:sp modelId="{9F81A141-1B04-4A03-B238-37F7A90993F2}">
      <dsp:nvSpPr>
        <dsp:cNvPr id="0" name=""/>
        <dsp:cNvSpPr/>
      </dsp:nvSpPr>
      <dsp:spPr>
        <a:xfrm>
          <a:off x="3059830" y="3906703"/>
          <a:ext cx="1704539" cy="159399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8,0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0,1%</a:t>
          </a:r>
        </a:p>
      </dsp:txBody>
      <dsp:txXfrm>
        <a:off x="3309454" y="4140139"/>
        <a:ext cx="1205291" cy="1127126"/>
      </dsp:txXfrm>
    </dsp:sp>
    <dsp:sp modelId="{09F81971-61A1-4CB0-8EEA-38BD69D84A68}">
      <dsp:nvSpPr>
        <dsp:cNvPr id="0" name=""/>
        <dsp:cNvSpPr/>
      </dsp:nvSpPr>
      <dsp:spPr>
        <a:xfrm rot="445187">
          <a:off x="5526777" y="2774318"/>
          <a:ext cx="87455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74553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42190" y="2764736"/>
        <a:ext cx="43727" cy="43727"/>
      </dsp:txXfrm>
    </dsp:sp>
    <dsp:sp modelId="{B4689F4D-C616-4B5A-AB08-969AFEC6F29C}">
      <dsp:nvSpPr>
        <dsp:cNvPr id="0" name=""/>
        <dsp:cNvSpPr/>
      </dsp:nvSpPr>
      <dsp:spPr>
        <a:xfrm>
          <a:off x="6390196" y="2163950"/>
          <a:ext cx="1639110" cy="156975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124,457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1,0 %</a:t>
          </a:r>
        </a:p>
      </dsp:txBody>
      <dsp:txXfrm>
        <a:off x="6630238" y="2393835"/>
        <a:ext cx="1159026" cy="1109980"/>
      </dsp:txXfrm>
    </dsp:sp>
    <dsp:sp modelId="{6CE479B8-58DF-48DD-AC0B-D0C5FC6877CB}">
      <dsp:nvSpPr>
        <dsp:cNvPr id="0" name=""/>
        <dsp:cNvSpPr/>
      </dsp:nvSpPr>
      <dsp:spPr>
        <a:xfrm rot="8862548">
          <a:off x="2856300" y="3359734"/>
          <a:ext cx="106000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6000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359804" y="3345516"/>
        <a:ext cx="53000" cy="53000"/>
      </dsp:txXfrm>
    </dsp:sp>
    <dsp:sp modelId="{A6529843-AF44-44C9-93DF-E3B0991FDD04}">
      <dsp:nvSpPr>
        <dsp:cNvPr id="0" name=""/>
        <dsp:cNvSpPr/>
      </dsp:nvSpPr>
      <dsp:spPr>
        <a:xfrm>
          <a:off x="1187627" y="3244074"/>
          <a:ext cx="1908200" cy="1828907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       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7 753,406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59,6%</a:t>
          </a:r>
        </a:p>
      </dsp:txBody>
      <dsp:txXfrm>
        <a:off x="1467076" y="3511911"/>
        <a:ext cx="1349302" cy="1293233"/>
      </dsp:txXfrm>
    </dsp:sp>
    <dsp:sp modelId="{E5D811FC-7971-4430-8A28-1798A91448B2}">
      <dsp:nvSpPr>
        <dsp:cNvPr id="0" name=""/>
        <dsp:cNvSpPr/>
      </dsp:nvSpPr>
      <dsp:spPr>
        <a:xfrm rot="19669014">
          <a:off x="5285412" y="1870496"/>
          <a:ext cx="92452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924520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24560" y="1859666"/>
        <a:ext cx="46226" cy="46226"/>
      </dsp:txXfrm>
    </dsp:sp>
    <dsp:sp modelId="{B73BB58B-01B7-42F4-9905-9F1B2B2B2E86}">
      <dsp:nvSpPr>
        <dsp:cNvPr id="0" name=""/>
        <dsp:cNvSpPr/>
      </dsp:nvSpPr>
      <dsp:spPr>
        <a:xfrm>
          <a:off x="5958154" y="363756"/>
          <a:ext cx="1865159" cy="159933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4 677,374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36,0 %</a:t>
          </a:r>
        </a:p>
      </dsp:txBody>
      <dsp:txXfrm>
        <a:off x="6231300" y="597974"/>
        <a:ext cx="1318867" cy="1130903"/>
      </dsp:txXfrm>
    </dsp:sp>
    <dsp:sp modelId="{38A04AD7-3C30-42FD-9169-981E636C19E5}">
      <dsp:nvSpPr>
        <dsp:cNvPr id="0" name=""/>
        <dsp:cNvSpPr/>
      </dsp:nvSpPr>
      <dsp:spPr>
        <a:xfrm rot="13458735">
          <a:off x="3234968" y="1687888"/>
          <a:ext cx="85935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59353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643160" y="1678687"/>
        <a:ext cx="42967" cy="42967"/>
      </dsp:txXfrm>
    </dsp:sp>
    <dsp:sp modelId="{21AB2C71-7445-44F1-88DA-8920B87614F7}">
      <dsp:nvSpPr>
        <dsp:cNvPr id="0" name=""/>
        <dsp:cNvSpPr/>
      </dsp:nvSpPr>
      <dsp:spPr>
        <a:xfrm>
          <a:off x="1997713" y="75710"/>
          <a:ext cx="1593973" cy="155030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40,0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0,3 %</a:t>
          </a:r>
        </a:p>
      </dsp:txBody>
      <dsp:txXfrm>
        <a:off x="2231145" y="302747"/>
        <a:ext cx="1127109" cy="1096234"/>
      </dsp:txXfrm>
    </dsp:sp>
    <dsp:sp modelId="{D361E89F-B8C5-473F-93AE-E8395697221D}">
      <dsp:nvSpPr>
        <dsp:cNvPr id="0" name=""/>
        <dsp:cNvSpPr/>
      </dsp:nvSpPr>
      <dsp:spPr>
        <a:xfrm rot="16520855">
          <a:off x="4624792" y="1741422"/>
          <a:ext cx="10006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0060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672321" y="1751203"/>
        <a:ext cx="5003" cy="5003"/>
      </dsp:txXfrm>
    </dsp:sp>
    <dsp:sp modelId="{B7D85B20-D7E5-44FC-8F35-59EA31B4697F}">
      <dsp:nvSpPr>
        <dsp:cNvPr id="0" name=""/>
        <dsp:cNvSpPr/>
      </dsp:nvSpPr>
      <dsp:spPr>
        <a:xfrm>
          <a:off x="3869928" y="3707"/>
          <a:ext cx="1777942" cy="170359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Социальная политика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340,587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2,6%</a:t>
          </a:r>
        </a:p>
      </dsp:txBody>
      <dsp:txXfrm>
        <a:off x="4130302" y="253192"/>
        <a:ext cx="1257194" cy="1204620"/>
      </dsp:txXfrm>
    </dsp:sp>
    <dsp:sp modelId="{4A7B1A07-E4F0-4C30-87B9-3EB407D5B2B1}">
      <dsp:nvSpPr>
        <dsp:cNvPr id="0" name=""/>
        <dsp:cNvSpPr/>
      </dsp:nvSpPr>
      <dsp:spPr>
        <a:xfrm rot="3110100">
          <a:off x="4984023" y="3550230"/>
          <a:ext cx="72152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721525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326748" y="3544474"/>
        <a:ext cx="36076" cy="36076"/>
      </dsp:txXfrm>
    </dsp:sp>
    <dsp:sp modelId="{6C9CD09E-F22F-4A55-96FD-BB47BC61BA04}">
      <dsp:nvSpPr>
        <dsp:cNvPr id="0" name=""/>
        <dsp:cNvSpPr/>
      </dsp:nvSpPr>
      <dsp:spPr>
        <a:xfrm>
          <a:off x="5238074" y="3676120"/>
          <a:ext cx="1685233" cy="164547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350" b="0" kern="120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350" b="1" kern="1200" dirty="0">
              <a:effectLst/>
              <a:latin typeface="Times New Roman" pitchFamily="18" charset="0"/>
              <a:cs typeface="Times New Roman" pitchFamily="18" charset="0"/>
            </a:rPr>
            <a:t>ь 1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0,000</a:t>
          </a:r>
        </a:p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0,1 %</a:t>
          </a:r>
        </a:p>
      </dsp:txBody>
      <dsp:txXfrm>
        <a:off x="5484871" y="3917094"/>
        <a:ext cx="1191639" cy="1163526"/>
      </dsp:txXfrm>
    </dsp:sp>
    <dsp:sp modelId="{4CA2E27B-33EE-47D0-BC51-13335C1ECBB4}">
      <dsp:nvSpPr>
        <dsp:cNvPr id="0" name=""/>
        <dsp:cNvSpPr/>
      </dsp:nvSpPr>
      <dsp:spPr>
        <a:xfrm rot="11162531">
          <a:off x="2589720" y="2440334"/>
          <a:ext cx="106883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68830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3097415" y="2425896"/>
        <a:ext cx="53441" cy="53441"/>
      </dsp:txXfrm>
    </dsp:sp>
    <dsp:sp modelId="{C254437D-38AA-48EA-8508-107364D48C15}">
      <dsp:nvSpPr>
        <dsp:cNvPr id="0" name=""/>
        <dsp:cNvSpPr/>
      </dsp:nvSpPr>
      <dsp:spPr>
        <a:xfrm>
          <a:off x="917594" y="1488221"/>
          <a:ext cx="1679992" cy="1639497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Образование 40,000 </a:t>
          </a: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0,3 %</a:t>
          </a:r>
        </a:p>
      </dsp:txBody>
      <dsp:txXfrm>
        <a:off x="1163623" y="1728320"/>
        <a:ext cx="1187934" cy="1159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4049541" y="1791933"/>
          <a:ext cx="1678596" cy="1475428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</a:t>
          </a: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7 007,753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100 %</a:t>
          </a:r>
        </a:p>
      </dsp:txBody>
      <dsp:txXfrm>
        <a:off x="4295366" y="2008004"/>
        <a:ext cx="1186946" cy="1043286"/>
      </dsp:txXfrm>
    </dsp:sp>
    <dsp:sp modelId="{2CB797D3-131D-4B40-8D1C-3C0BCCD4E26A}">
      <dsp:nvSpPr>
        <dsp:cNvPr id="0" name=""/>
        <dsp:cNvSpPr/>
      </dsp:nvSpPr>
      <dsp:spPr>
        <a:xfrm rot="16065552">
          <a:off x="4729640" y="1652108"/>
          <a:ext cx="250890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250890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848813" y="1660748"/>
        <a:ext cx="12544" cy="12544"/>
      </dsp:txXfrm>
    </dsp:sp>
    <dsp:sp modelId="{9F81A141-1B04-4A03-B238-37F7A90993F2}">
      <dsp:nvSpPr>
        <dsp:cNvPr id="0" name=""/>
        <dsp:cNvSpPr/>
      </dsp:nvSpPr>
      <dsp:spPr>
        <a:xfrm>
          <a:off x="3835208" y="-71998"/>
          <a:ext cx="1966818" cy="1614085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>
              <a:effectLst/>
              <a:latin typeface="Times New Roman" pitchFamily="18" charset="0"/>
              <a:cs typeface="Times New Roman" pitchFamily="18" charset="0"/>
            </a:rPr>
            <a:t>Социальная  политика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333,284</a:t>
          </a:r>
          <a:endParaRPr lang="ru-RU" sz="1400" b="0" kern="1200" dirty="0">
            <a:effectLst/>
            <a:latin typeface="Times New Roman" pitchFamily="18" charset="0"/>
            <a:cs typeface="Times New Roman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4,8%. </a:t>
          </a:r>
        </a:p>
      </dsp:txBody>
      <dsp:txXfrm>
        <a:off x="4123242" y="164379"/>
        <a:ext cx="1390750" cy="1141331"/>
      </dsp:txXfrm>
    </dsp:sp>
    <dsp:sp modelId="{09F81971-61A1-4CB0-8EEA-38BD69D84A68}">
      <dsp:nvSpPr>
        <dsp:cNvPr id="0" name=""/>
        <dsp:cNvSpPr/>
      </dsp:nvSpPr>
      <dsp:spPr>
        <a:xfrm rot="5496188">
          <a:off x="4605375" y="3507798"/>
          <a:ext cx="511343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511343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848263" y="3509927"/>
        <a:ext cx="25567" cy="25567"/>
      </dsp:txXfrm>
    </dsp:sp>
    <dsp:sp modelId="{B4689F4D-C616-4B5A-AB08-969AFEC6F29C}">
      <dsp:nvSpPr>
        <dsp:cNvPr id="0" name=""/>
        <dsp:cNvSpPr/>
      </dsp:nvSpPr>
      <dsp:spPr>
        <a:xfrm>
          <a:off x="3965278" y="3777963"/>
          <a:ext cx="1729820" cy="169464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129,022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1,8%</a:t>
          </a:r>
        </a:p>
      </dsp:txBody>
      <dsp:txXfrm>
        <a:off x="4218604" y="4026137"/>
        <a:ext cx="1223168" cy="1198292"/>
      </dsp:txXfrm>
    </dsp:sp>
    <dsp:sp modelId="{6CE479B8-58DF-48DD-AC0B-D0C5FC6877CB}">
      <dsp:nvSpPr>
        <dsp:cNvPr id="0" name=""/>
        <dsp:cNvSpPr/>
      </dsp:nvSpPr>
      <dsp:spPr>
        <a:xfrm rot="12057302">
          <a:off x="3361798" y="2079963"/>
          <a:ext cx="783514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783514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733967" y="2075287"/>
        <a:ext cx="39175" cy="39175"/>
      </dsp:txXfrm>
    </dsp:sp>
    <dsp:sp modelId="{A6529843-AF44-44C9-93DF-E3B0991FDD04}">
      <dsp:nvSpPr>
        <dsp:cNvPr id="0" name=""/>
        <dsp:cNvSpPr/>
      </dsp:nvSpPr>
      <dsp:spPr>
        <a:xfrm>
          <a:off x="1575258" y="720071"/>
          <a:ext cx="1879567" cy="1800997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2044,564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29,2%</a:t>
          </a:r>
        </a:p>
      </dsp:txBody>
      <dsp:txXfrm>
        <a:off x="1850514" y="983821"/>
        <a:ext cx="1329055" cy="1273497"/>
      </dsp:txXfrm>
    </dsp:sp>
    <dsp:sp modelId="{E5D811FC-7971-4430-8A28-1798A91448B2}">
      <dsp:nvSpPr>
        <dsp:cNvPr id="0" name=""/>
        <dsp:cNvSpPr/>
      </dsp:nvSpPr>
      <dsp:spPr>
        <a:xfrm rot="1600008">
          <a:off x="5576189" y="3055320"/>
          <a:ext cx="778071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778071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45773" y="3050780"/>
        <a:ext cx="38903" cy="38903"/>
      </dsp:txXfrm>
    </dsp:sp>
    <dsp:sp modelId="{B73BB58B-01B7-42F4-9905-9F1B2B2B2E86}">
      <dsp:nvSpPr>
        <dsp:cNvPr id="0" name=""/>
        <dsp:cNvSpPr/>
      </dsp:nvSpPr>
      <dsp:spPr>
        <a:xfrm>
          <a:off x="6194134" y="2728025"/>
          <a:ext cx="2045601" cy="194168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4300,947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61,4%</a:t>
          </a:r>
        </a:p>
      </dsp:txBody>
      <dsp:txXfrm>
        <a:off x="6493705" y="3012378"/>
        <a:ext cx="1446459" cy="1372978"/>
      </dsp:txXfrm>
    </dsp:sp>
    <dsp:sp modelId="{38A04AD7-3C30-42FD-9169-981E636C19E5}">
      <dsp:nvSpPr>
        <dsp:cNvPr id="0" name=""/>
        <dsp:cNvSpPr/>
      </dsp:nvSpPr>
      <dsp:spPr>
        <a:xfrm rot="9204617">
          <a:off x="3262422" y="3091771"/>
          <a:ext cx="947174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947174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712330" y="3083004"/>
        <a:ext cx="47358" cy="47358"/>
      </dsp:txXfrm>
    </dsp:sp>
    <dsp:sp modelId="{21AB2C71-7445-44F1-88DA-8920B87614F7}">
      <dsp:nvSpPr>
        <dsp:cNvPr id="0" name=""/>
        <dsp:cNvSpPr/>
      </dsp:nvSpPr>
      <dsp:spPr>
        <a:xfrm>
          <a:off x="1647272" y="2880318"/>
          <a:ext cx="1769635" cy="165794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28,000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0,4%</a:t>
          </a:r>
        </a:p>
      </dsp:txBody>
      <dsp:txXfrm>
        <a:off x="1906429" y="3123119"/>
        <a:ext cx="1251321" cy="1172344"/>
      </dsp:txXfrm>
    </dsp:sp>
    <dsp:sp modelId="{9D1B7D6E-04F7-450A-9D07-B5B04439ACF8}">
      <dsp:nvSpPr>
        <dsp:cNvPr id="0" name=""/>
        <dsp:cNvSpPr/>
      </dsp:nvSpPr>
      <dsp:spPr>
        <a:xfrm rot="19995848">
          <a:off x="5570404" y="1951716"/>
          <a:ext cx="872264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872264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984729" y="1944821"/>
        <a:ext cx="43613" cy="43613"/>
      </dsp:txXfrm>
    </dsp:sp>
    <dsp:sp modelId="{6226B449-309A-47AC-BFF5-0322EED70627}">
      <dsp:nvSpPr>
        <dsp:cNvPr id="0" name=""/>
        <dsp:cNvSpPr/>
      </dsp:nvSpPr>
      <dsp:spPr>
        <a:xfrm>
          <a:off x="6283483" y="474773"/>
          <a:ext cx="1880415" cy="175746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i="0" kern="12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b="1" i="0" kern="1200" dirty="0">
              <a:effectLst/>
              <a:latin typeface="Times New Roman" pitchFamily="18" charset="0"/>
              <a:cs typeface="Times New Roman" pitchFamily="18" charset="0"/>
            </a:rPr>
            <a:t>171,936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i="0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i="0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b="0" i="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i="0" kern="1200" dirty="0">
              <a:effectLst/>
              <a:latin typeface="Times New Roman" pitchFamily="18" charset="0"/>
              <a:cs typeface="Times New Roman" pitchFamily="18" charset="0"/>
            </a:rPr>
            <a:t>2,4%</a:t>
          </a:r>
        </a:p>
      </dsp:txBody>
      <dsp:txXfrm>
        <a:off x="6558863" y="732148"/>
        <a:ext cx="1329655" cy="12427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816407" y="2138745"/>
          <a:ext cx="1568604" cy="1539828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7 141,942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тыс.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100%</a:t>
          </a:r>
        </a:p>
      </dsp:txBody>
      <dsp:txXfrm>
        <a:off x="4046124" y="2364248"/>
        <a:ext cx="1109170" cy="1088822"/>
      </dsp:txXfrm>
    </dsp:sp>
    <dsp:sp modelId="{09F81971-61A1-4CB0-8EEA-38BD69D84A68}">
      <dsp:nvSpPr>
        <dsp:cNvPr id="0" name=""/>
        <dsp:cNvSpPr/>
      </dsp:nvSpPr>
      <dsp:spPr>
        <a:xfrm rot="2973099">
          <a:off x="5039086" y="3623440"/>
          <a:ext cx="370009" cy="32875"/>
        </a:xfrm>
        <a:custGeom>
          <a:avLst/>
          <a:gdLst/>
          <a:ahLst/>
          <a:cxnLst/>
          <a:rect l="0" t="0" r="0" b="0"/>
          <a:pathLst>
            <a:path>
              <a:moveTo>
                <a:pt x="0" y="16437"/>
              </a:moveTo>
              <a:lnTo>
                <a:pt x="370009" y="1643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14840" y="3630628"/>
        <a:ext cx="18500" cy="18500"/>
      </dsp:txXfrm>
    </dsp:sp>
    <dsp:sp modelId="{B4689F4D-C616-4B5A-AB08-969AFEC6F29C}">
      <dsp:nvSpPr>
        <dsp:cNvPr id="0" name=""/>
        <dsp:cNvSpPr/>
      </dsp:nvSpPr>
      <dsp:spPr>
        <a:xfrm>
          <a:off x="4940963" y="3543921"/>
          <a:ext cx="2193620" cy="210079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134,372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1,9%</a:t>
          </a:r>
        </a:p>
      </dsp:txBody>
      <dsp:txXfrm>
        <a:off x="5262211" y="3851575"/>
        <a:ext cx="1551124" cy="1485488"/>
      </dsp:txXfrm>
    </dsp:sp>
    <dsp:sp modelId="{6CE479B8-58DF-48DD-AC0B-D0C5FC6877CB}">
      <dsp:nvSpPr>
        <dsp:cNvPr id="0" name=""/>
        <dsp:cNvSpPr/>
      </dsp:nvSpPr>
      <dsp:spPr>
        <a:xfrm rot="7389590">
          <a:off x="3942616" y="3667273"/>
          <a:ext cx="303378" cy="32875"/>
        </a:xfrm>
        <a:custGeom>
          <a:avLst/>
          <a:gdLst/>
          <a:ahLst/>
          <a:cxnLst/>
          <a:rect l="0" t="0" r="0" b="0"/>
          <a:pathLst>
            <a:path>
              <a:moveTo>
                <a:pt x="0" y="16437"/>
              </a:moveTo>
              <a:lnTo>
                <a:pt x="303378" y="1643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086721" y="3676127"/>
        <a:ext cx="15168" cy="15168"/>
      </dsp:txXfrm>
    </dsp:sp>
    <dsp:sp modelId="{A6529843-AF44-44C9-93DF-E3B0991FDD04}">
      <dsp:nvSpPr>
        <dsp:cNvPr id="0" name=""/>
        <dsp:cNvSpPr/>
      </dsp:nvSpPr>
      <dsp:spPr>
        <a:xfrm>
          <a:off x="2425642" y="3659408"/>
          <a:ext cx="2071920" cy="198530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2023,834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28,4%</a:t>
          </a:r>
        </a:p>
      </dsp:txBody>
      <dsp:txXfrm>
        <a:off x="2729068" y="3950150"/>
        <a:ext cx="1465068" cy="1403825"/>
      </dsp:txXfrm>
    </dsp:sp>
    <dsp:sp modelId="{E5D811FC-7971-4430-8A28-1798A91448B2}">
      <dsp:nvSpPr>
        <dsp:cNvPr id="0" name=""/>
        <dsp:cNvSpPr/>
      </dsp:nvSpPr>
      <dsp:spPr>
        <a:xfrm rot="20581453">
          <a:off x="5331004" y="2538758"/>
          <a:ext cx="855157" cy="32875"/>
        </a:xfrm>
        <a:custGeom>
          <a:avLst/>
          <a:gdLst/>
          <a:ahLst/>
          <a:cxnLst/>
          <a:rect l="0" t="0" r="0" b="0"/>
          <a:pathLst>
            <a:path>
              <a:moveTo>
                <a:pt x="0" y="16437"/>
              </a:moveTo>
              <a:lnTo>
                <a:pt x="855157" y="1643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37204" y="2533817"/>
        <a:ext cx="42757" cy="42757"/>
      </dsp:txXfrm>
    </dsp:sp>
    <dsp:sp modelId="{B73BB58B-01B7-42F4-9905-9F1B2B2B2E86}">
      <dsp:nvSpPr>
        <dsp:cNvPr id="0" name=""/>
        <dsp:cNvSpPr/>
      </dsp:nvSpPr>
      <dsp:spPr>
        <a:xfrm>
          <a:off x="6124291" y="1055130"/>
          <a:ext cx="2084914" cy="214039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4 301,233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60,2</a:t>
          </a:r>
        </a:p>
      </dsp:txBody>
      <dsp:txXfrm>
        <a:off x="6429620" y="1368583"/>
        <a:ext cx="1474256" cy="1513488"/>
      </dsp:txXfrm>
    </dsp:sp>
    <dsp:sp modelId="{0CF06A87-77B5-4430-837E-8734C72F5509}">
      <dsp:nvSpPr>
        <dsp:cNvPr id="0" name=""/>
        <dsp:cNvSpPr/>
      </dsp:nvSpPr>
      <dsp:spPr>
        <a:xfrm rot="11941409">
          <a:off x="3256323" y="2535815"/>
          <a:ext cx="621368" cy="32875"/>
        </a:xfrm>
        <a:custGeom>
          <a:avLst/>
          <a:gdLst/>
          <a:ahLst/>
          <a:cxnLst/>
          <a:rect l="0" t="0" r="0" b="0"/>
          <a:pathLst>
            <a:path>
              <a:moveTo>
                <a:pt x="0" y="16437"/>
              </a:moveTo>
              <a:lnTo>
                <a:pt x="621368" y="1643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3551473" y="2536718"/>
        <a:ext cx="31068" cy="31068"/>
      </dsp:txXfrm>
    </dsp:sp>
    <dsp:sp modelId="{3EDC3AD6-88CA-4A8B-BA27-C444503CF7F7}">
      <dsp:nvSpPr>
        <dsp:cNvPr id="0" name=""/>
        <dsp:cNvSpPr/>
      </dsp:nvSpPr>
      <dsp:spPr>
        <a:xfrm>
          <a:off x="1317037" y="1217190"/>
          <a:ext cx="2023538" cy="1816295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Социальная политика       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332,189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4,6%</a:t>
          </a:r>
        </a:p>
      </dsp:txBody>
      <dsp:txXfrm>
        <a:off x="1613377" y="1483180"/>
        <a:ext cx="1430858" cy="1284315"/>
      </dsp:txXfrm>
    </dsp:sp>
    <dsp:sp modelId="{C3B7F4F2-87E9-49C5-84E3-3D0F430F9ABB}">
      <dsp:nvSpPr>
        <dsp:cNvPr id="0" name=""/>
        <dsp:cNvSpPr/>
      </dsp:nvSpPr>
      <dsp:spPr>
        <a:xfrm rot="16018994">
          <a:off x="4431496" y="2001247"/>
          <a:ext cx="244514" cy="32875"/>
        </a:xfrm>
        <a:custGeom>
          <a:avLst/>
          <a:gdLst/>
          <a:ahLst/>
          <a:cxnLst/>
          <a:rect l="0" t="0" r="0" b="0"/>
          <a:pathLst>
            <a:path>
              <a:moveTo>
                <a:pt x="0" y="16437"/>
              </a:moveTo>
              <a:lnTo>
                <a:pt x="244514" y="1643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4547641" y="2011572"/>
        <a:ext cx="12225" cy="12225"/>
      </dsp:txXfrm>
    </dsp:sp>
    <dsp:sp modelId="{A97A6B5D-87BF-47D7-A474-FBFB4B319D2D}">
      <dsp:nvSpPr>
        <dsp:cNvPr id="0" name=""/>
        <dsp:cNvSpPr/>
      </dsp:nvSpPr>
      <dsp:spPr>
        <a:xfrm>
          <a:off x="3426114" y="0"/>
          <a:ext cx="2142565" cy="1896627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350,314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4,9%</a:t>
          </a:r>
        </a:p>
      </dsp:txBody>
      <dsp:txXfrm>
        <a:off x="3739885" y="277755"/>
        <a:ext cx="1515023" cy="1341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1.056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26 0,'0'-26'141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2.238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1.338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  <inkml:trace contextRef="#ctx0" brushRef="#br0" timeOffset="134">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3.085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3.743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C79-5ED1-4DAD-90EB-9B8EC6A42A78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18AA-48E1-4AB7-BC54-E2C0A418E3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87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418AA-48E1-4AB7-BC54-E2C0A418E31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466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6964" y="274638"/>
            <a:ext cx="8230073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6964" y="1600200"/>
            <a:ext cx="4038349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7107" y="1600200"/>
            <a:ext cx="403993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6964" y="3938589"/>
            <a:ext cx="4038349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7107" y="3938589"/>
            <a:ext cx="403993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7E114-6936-4D08-B4D4-449ECC124D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0512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verhorechie-sovet@bahch.rk.gov.ru" TargetMode="External"/><Relationship Id="rId2" Type="http://schemas.openxmlformats.org/officeDocument/2006/relationships/hyperlink" Target="http://admin-verhorech.ru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5.xml"/><Relationship Id="rId3" Type="http://schemas.openxmlformats.org/officeDocument/2006/relationships/slide" Target="slide4.xml"/><Relationship Id="rId7" Type="http://schemas.openxmlformats.org/officeDocument/2006/relationships/image" Target="../media/image7.emf"/><Relationship Id="rId12" Type="http://schemas.openxmlformats.org/officeDocument/2006/relationships/customXml" Target="../ink/ink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9.emf"/><Relationship Id="rId5" Type="http://schemas.openxmlformats.org/officeDocument/2006/relationships/image" Target="../media/image2.png"/><Relationship Id="rId10" Type="http://schemas.openxmlformats.org/officeDocument/2006/relationships/customXml" Target="../ink/ink3.xml"/><Relationship Id="rId4" Type="http://schemas.openxmlformats.org/officeDocument/2006/relationships/slide" Target="slide17.xml"/><Relationship Id="rId9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571" y="2924944"/>
            <a:ext cx="6400800" cy="252847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юджет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образования </a:t>
            </a:r>
          </a:p>
          <a:p>
            <a:pPr algn="ctr"/>
            <a:r>
              <a:rPr lang="ru-RU" sz="1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Верхореченское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поселени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</a:p>
          <a:p>
            <a:pPr algn="ctr"/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 района Республики Крым</a:t>
            </a:r>
          </a:p>
          <a:p>
            <a:pPr algn="ctr"/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20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 плановый период 2025 и 2026 годов</a:t>
            </a:r>
          </a:p>
          <a:p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08720"/>
            <a:ext cx="84249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Бюджет для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4136782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33265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2025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448674" y="2169841"/>
            <a:ext cx="2664296" cy="200348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2 924,090</a:t>
            </a:r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467544" y="764704"/>
            <a:ext cx="3096344" cy="2889371"/>
          </a:xfrm>
          <a:prstGeom prst="pent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371,490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5" name="Пятиугольник 4">
            <a:extLst>
              <a:ext uri="{FF2B5EF4-FFF2-40B4-BE49-F238E27FC236}">
                <a16:creationId xmlns:a16="http://schemas.microsoft.com/office/drawing/2014/main" id="{93A9C8AE-7981-4942-88E0-ADD20BB9521A}"/>
              </a:ext>
            </a:extLst>
          </p:cNvPr>
          <p:cNvSpPr/>
          <p:nvPr/>
        </p:nvSpPr>
        <p:spPr>
          <a:xfrm>
            <a:off x="5868144" y="880221"/>
            <a:ext cx="3021067" cy="2484276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552,550          тыс. руб.</a:t>
            </a:r>
          </a:p>
        </p:txBody>
      </p:sp>
      <p:sp>
        <p:nvSpPr>
          <p:cNvPr id="2" name="Правильный пятиугольник 1"/>
          <p:cNvSpPr/>
          <p:nvPr/>
        </p:nvSpPr>
        <p:spPr>
          <a:xfrm rot="10800000" flipH="1" flipV="1">
            <a:off x="826876" y="4086123"/>
            <a:ext cx="3025044" cy="2399468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соглашениям об установлении сервитута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0,05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авильный пятиугольник 2"/>
          <p:cNvSpPr/>
          <p:nvPr/>
        </p:nvSpPr>
        <p:spPr>
          <a:xfrm>
            <a:off x="6130524" y="3663630"/>
            <a:ext cx="2776241" cy="2821961"/>
          </a:xfrm>
          <a:prstGeom prst="pent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 недвижимого имущества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2 000,000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247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2025 год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7382314">
            <a:off x="988325" y="3302418"/>
            <a:ext cx="2813898" cy="3772664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 на осуществление первичного воинского учета органами местного самоуправления поселений, муниципальных и городских округов 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129,022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6" name="Блок-схема: объединение 5"/>
          <p:cNvSpPr/>
          <p:nvPr/>
        </p:nvSpPr>
        <p:spPr>
          <a:xfrm rot="4091463">
            <a:off x="5016329" y="3398290"/>
            <a:ext cx="3097764" cy="3528141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выполнение   полномочий в сфере административной ответственности 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1,287 тыс.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528867" y="3261882"/>
            <a:ext cx="2063238" cy="116470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1 723,658</a:t>
            </a:r>
          </a:p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 rot="20380629">
            <a:off x="346481" y="1397225"/>
            <a:ext cx="4863382" cy="2031867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 из бюджета Республики Крым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1 110,733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8" name="Блок-схема: объединение 7"/>
          <p:cNvSpPr/>
          <p:nvPr/>
        </p:nvSpPr>
        <p:spPr>
          <a:xfrm rot="20380629">
            <a:off x="3959988" y="1440936"/>
            <a:ext cx="4863382" cy="2031867"/>
          </a:xfrm>
          <a:prstGeom prst="flowChartMerg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 из бюджета муниципального района 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457,981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9438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9496" y="331483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 муниципального образования </a:t>
            </a:r>
            <a:r>
              <a:rPr lang="ru-RU" sz="24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Верхореченское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Бахчисарайского района Республики Крым на 2026 год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01286" y="2043618"/>
            <a:ext cx="3920796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7 141,942</a:t>
            </a:r>
          </a:p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4" name="Стрелка вправо 3"/>
          <p:cNvSpPr/>
          <p:nvPr/>
        </p:nvSpPr>
        <p:spPr>
          <a:xfrm rot="20204792">
            <a:off x="1064969" y="317135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 rot="12069900">
            <a:off x="6756917" y="3148842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 rot="16200000">
            <a:off x="3787322" y="4100837"/>
            <a:ext cx="1735644" cy="294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320154" y="3873100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2 538,120 тыс. руб.</a:t>
            </a:r>
          </a:p>
        </p:txBody>
      </p:sp>
      <p:sp>
        <p:nvSpPr>
          <p:cNvPr id="8" name="TextBox 7"/>
          <p:cNvSpPr txBox="1"/>
          <p:nvPr/>
        </p:nvSpPr>
        <p:spPr>
          <a:xfrm rot="10800000" flipH="1" flipV="1">
            <a:off x="6036465" y="3849089"/>
            <a:ext cx="249597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2 961,040 </a:t>
            </a:r>
            <a:r>
              <a:rPr lang="ru-RU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3320696" y="5122364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1 642,782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909244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на 2026 год</a:t>
            </a:r>
          </a:p>
        </p:txBody>
      </p:sp>
      <p:sp>
        <p:nvSpPr>
          <p:cNvPr id="15" name="Ромб 14"/>
          <p:cNvSpPr/>
          <p:nvPr/>
        </p:nvSpPr>
        <p:spPr>
          <a:xfrm rot="19178782">
            <a:off x="-68190" y="1250296"/>
            <a:ext cx="4148312" cy="2538617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налоги              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1 117,670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 руб.</a:t>
            </a:r>
          </a:p>
        </p:txBody>
      </p:sp>
      <p:sp>
        <p:nvSpPr>
          <p:cNvPr id="21" name="Овал 20"/>
          <p:cNvSpPr/>
          <p:nvPr/>
        </p:nvSpPr>
        <p:spPr>
          <a:xfrm>
            <a:off x="2987824" y="3174545"/>
            <a:ext cx="2736304" cy="187220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2 538,120 тыс. руб.</a:t>
            </a:r>
          </a:p>
        </p:txBody>
      </p:sp>
      <p:sp>
        <p:nvSpPr>
          <p:cNvPr id="13" name="Ромб 12"/>
          <p:cNvSpPr/>
          <p:nvPr/>
        </p:nvSpPr>
        <p:spPr>
          <a:xfrm rot="1713074">
            <a:off x="4661248" y="959047"/>
            <a:ext cx="3915867" cy="2575130"/>
          </a:xfrm>
          <a:prstGeom prst="diamond">
            <a:avLst/>
          </a:prstGeom>
          <a:solidFill>
            <a:schemeClr val="bg2">
              <a:lumMod val="75000"/>
            </a:schemeClr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1 420,450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967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2026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419872" y="2202514"/>
            <a:ext cx="2664296" cy="200348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2 961,040 тыс.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154759" y="1124744"/>
            <a:ext cx="3193105" cy="2952328"/>
          </a:xfrm>
          <a:prstGeom prst="pentag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386,340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2" name="Пятиугольник 1">
            <a:extLst>
              <a:ext uri="{FF2B5EF4-FFF2-40B4-BE49-F238E27FC236}">
                <a16:creationId xmlns:a16="http://schemas.microsoft.com/office/drawing/2014/main" id="{1EF285F7-29B5-43AC-BB68-28F7BAB0F73D}"/>
              </a:ext>
            </a:extLst>
          </p:cNvPr>
          <p:cNvSpPr/>
          <p:nvPr/>
        </p:nvSpPr>
        <p:spPr>
          <a:xfrm>
            <a:off x="5950812" y="1124744"/>
            <a:ext cx="3049089" cy="2736304"/>
          </a:xfrm>
          <a:prstGeom prst="pentag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574,650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руб.</a:t>
            </a:r>
          </a:p>
        </p:txBody>
      </p:sp>
      <p:sp>
        <p:nvSpPr>
          <p:cNvPr id="6" name="Правильный пятиугольник 5"/>
          <p:cNvSpPr/>
          <p:nvPr/>
        </p:nvSpPr>
        <p:spPr>
          <a:xfrm rot="11079037" flipH="1" flipV="1">
            <a:off x="1815879" y="3990037"/>
            <a:ext cx="2590073" cy="2572125"/>
          </a:xfrm>
          <a:prstGeom prst="pent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соглашениям об установлении сервитута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авильный пятиугольник 4"/>
          <p:cNvSpPr/>
          <p:nvPr/>
        </p:nvSpPr>
        <p:spPr>
          <a:xfrm>
            <a:off x="5580112" y="4077072"/>
            <a:ext cx="3240360" cy="2566385"/>
          </a:xfrm>
          <a:prstGeom prst="pent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материальных и нематериальных активов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2 000,000 </a:t>
            </a:r>
          </a:p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079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2026 год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4871271">
            <a:off x="598546" y="2944180"/>
            <a:ext cx="3524242" cy="3340605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осуществление первичного воинского учета органами местного самоуправления поселений, муниципальных и городских округов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134,372 тыс. 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Блок-схема: объединение 5"/>
          <p:cNvSpPr/>
          <p:nvPr/>
        </p:nvSpPr>
        <p:spPr>
          <a:xfrm rot="5400000">
            <a:off x="5145251" y="2694656"/>
            <a:ext cx="3571661" cy="3312158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выполнение  полномочий в сфере административной ответственности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1,287 тыс.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870742" y="3691119"/>
            <a:ext cx="1512168" cy="92336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1 676,113 тыс.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 rot="1244090">
            <a:off x="3714027" y="1260533"/>
            <a:ext cx="4608512" cy="2658622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муниципального района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452,810 тыс. руб.</a:t>
            </a:r>
          </a:p>
        </p:txBody>
      </p:sp>
      <p:sp>
        <p:nvSpPr>
          <p:cNvPr id="8" name="Блок-схема: объединение 7"/>
          <p:cNvSpPr/>
          <p:nvPr/>
        </p:nvSpPr>
        <p:spPr>
          <a:xfrm rot="20145980">
            <a:off x="314737" y="1359490"/>
            <a:ext cx="4608512" cy="2658622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Республики Крым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1 054,313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49301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003" y="298837"/>
            <a:ext cx="8467109" cy="556121"/>
          </a:xfrm>
          <a:solidFill>
            <a:srgbClr val="CCFFFF"/>
          </a:solidFill>
          <a:ln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Классификация расходов бюджета по разделам</a:t>
            </a:r>
          </a:p>
        </p:txBody>
      </p:sp>
      <p:pic>
        <p:nvPicPr>
          <p:cNvPr id="20484" name="Picture 9" descr="ЖК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980728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12" descr="Культур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980728"/>
            <a:ext cx="722313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7" descr="Общегос-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810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Line 20"/>
          <p:cNvSpPr>
            <a:spLocks noChangeShapeType="1"/>
          </p:cNvSpPr>
          <p:nvPr/>
        </p:nvSpPr>
        <p:spPr bwMode="auto">
          <a:xfrm flipH="1">
            <a:off x="1833062" y="1483966"/>
            <a:ext cx="0" cy="4533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0491" name="Text Box 21"/>
          <p:cNvSpPr txBox="1">
            <a:spLocks noChangeArrowheads="1"/>
          </p:cNvSpPr>
          <p:nvPr/>
        </p:nvSpPr>
        <p:spPr bwMode="auto">
          <a:xfrm>
            <a:off x="107950" y="2349500"/>
            <a:ext cx="1079500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Общегосударственные вопросы</a:t>
            </a:r>
          </a:p>
        </p:txBody>
      </p:sp>
      <p:sp>
        <p:nvSpPr>
          <p:cNvPr id="20494" name="Text Box 33"/>
          <p:cNvSpPr txBox="1">
            <a:spLocks noChangeArrowheads="1"/>
          </p:cNvSpPr>
          <p:nvPr/>
        </p:nvSpPr>
        <p:spPr bwMode="auto">
          <a:xfrm>
            <a:off x="4007601" y="1818395"/>
            <a:ext cx="1077912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Жилищно-к</a:t>
            </a:r>
            <a:r>
              <a:rPr lang="ru-RU" altLang="ru-RU" sz="1000" dirty="0">
                <a:latin typeface="Times New Roman" pitchFamily="18" charset="0"/>
              </a:rPr>
              <a:t>оммуналь</a:t>
            </a:r>
            <a:r>
              <a:rPr lang="ru-RU" altLang="ru-RU" sz="1000" b="1" dirty="0">
                <a:latin typeface="Times New Roman" pitchFamily="18" charset="0"/>
              </a:rPr>
              <a:t>ное хозяйство</a:t>
            </a:r>
          </a:p>
        </p:txBody>
      </p:sp>
      <p:sp>
        <p:nvSpPr>
          <p:cNvPr id="20495" name="Line 34"/>
          <p:cNvSpPr>
            <a:spLocks noChangeShapeType="1"/>
          </p:cNvSpPr>
          <p:nvPr/>
        </p:nvSpPr>
        <p:spPr bwMode="auto">
          <a:xfrm>
            <a:off x="4546557" y="1517303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4068763" y="14843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9" name="Text Box 39"/>
          <p:cNvSpPr txBox="1">
            <a:spLocks noChangeArrowheads="1"/>
          </p:cNvSpPr>
          <p:nvPr/>
        </p:nvSpPr>
        <p:spPr bwMode="auto">
          <a:xfrm>
            <a:off x="5292080" y="1772816"/>
            <a:ext cx="1307504" cy="4154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Культура</a:t>
            </a:r>
            <a:r>
              <a:rPr lang="ru-RU" altLang="ru-RU" sz="900" b="1" dirty="0">
                <a:latin typeface="Times New Roman" pitchFamily="18" charset="0"/>
              </a:rPr>
              <a:t>, кинематография</a:t>
            </a:r>
          </a:p>
        </p:txBody>
      </p:sp>
      <p:sp>
        <p:nvSpPr>
          <p:cNvPr id="20500" name="Line 40"/>
          <p:cNvSpPr>
            <a:spLocks noChangeShapeType="1"/>
          </p:cNvSpPr>
          <p:nvPr/>
        </p:nvSpPr>
        <p:spPr bwMode="auto">
          <a:xfrm>
            <a:off x="5940152" y="1484784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1" name="Text Box 42"/>
          <p:cNvSpPr txBox="1">
            <a:spLocks noChangeArrowheads="1"/>
          </p:cNvSpPr>
          <p:nvPr/>
        </p:nvSpPr>
        <p:spPr bwMode="auto">
          <a:xfrm>
            <a:off x="2555776" y="1772816"/>
            <a:ext cx="1150938" cy="46166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Национальная экономики</a:t>
            </a:r>
          </a:p>
        </p:txBody>
      </p:sp>
      <p:sp>
        <p:nvSpPr>
          <p:cNvPr id="20503" name="Line 44"/>
          <p:cNvSpPr>
            <a:spLocks noChangeShapeType="1"/>
          </p:cNvSpPr>
          <p:nvPr/>
        </p:nvSpPr>
        <p:spPr bwMode="auto">
          <a:xfrm>
            <a:off x="3347864" y="1124744"/>
            <a:ext cx="0" cy="648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4" name="Line 45"/>
          <p:cNvSpPr>
            <a:spLocks noChangeShapeType="1"/>
          </p:cNvSpPr>
          <p:nvPr/>
        </p:nvSpPr>
        <p:spPr bwMode="auto">
          <a:xfrm flipH="1">
            <a:off x="8316416" y="153919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313003" y="3538914"/>
            <a:ext cx="8459229" cy="523220"/>
          </a:xfrm>
          <a:prstGeom prst="rect">
            <a:avLst/>
          </a:prstGeom>
          <a:solidFill>
            <a:srgbClr val="CCFF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latin typeface="Times New Roman" pitchFamily="18" charset="0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</a:t>
            </a:r>
          </a:p>
        </p:txBody>
      </p:sp>
      <p:sp>
        <p:nvSpPr>
          <p:cNvPr id="11272" name="Rectangle 29"/>
          <p:cNvSpPr>
            <a:spLocks noChangeArrowheads="1"/>
          </p:cNvSpPr>
          <p:nvPr/>
        </p:nvSpPr>
        <p:spPr bwMode="auto">
          <a:xfrm>
            <a:off x="329834" y="4472141"/>
            <a:ext cx="4296593" cy="1169551"/>
          </a:xfrm>
          <a:prstGeom prst="rect">
            <a:avLst/>
          </a:prstGeom>
          <a:solidFill>
            <a:srgbClr val="CC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>
            <a:lvl1pPr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Например, в составе раздела «Жилищно-коммунальное хозяйство», </a:t>
            </a:r>
          </a:p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в том числе, выделяются: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>
                <a:latin typeface="Times New Roman" pitchFamily="18" charset="0"/>
              </a:rPr>
              <a:t> благоустройство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>
                <a:latin typeface="Times New Roman" pitchFamily="18" charset="0"/>
              </a:rPr>
              <a:t>другие вопросы в области жилищного хозяйства</a:t>
            </a:r>
          </a:p>
        </p:txBody>
      </p:sp>
      <p:sp>
        <p:nvSpPr>
          <p:cNvPr id="11273" name="Rectangle 30"/>
          <p:cNvSpPr>
            <a:spLocks noChangeArrowheads="1"/>
          </p:cNvSpPr>
          <p:nvPr/>
        </p:nvSpPr>
        <p:spPr bwMode="auto">
          <a:xfrm rot="10800000" flipV="1">
            <a:off x="4947406" y="4598131"/>
            <a:ext cx="3858335" cy="1446550"/>
          </a:xfrm>
          <a:prstGeom prst="rect">
            <a:avLst/>
          </a:prstGeom>
          <a:solidFill>
            <a:srgbClr val="99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altLang="ru-RU" sz="1400" b="1">
                <a:latin typeface="Times New Roman" pitchFamily="18" charset="0"/>
              </a:rPr>
              <a:t>Полный  перечень     разделов и подразделов классификации расходов  бюджетов  приведен в статье 21 Бюджетного кодекса     Российской      Федерации</a:t>
            </a:r>
          </a:p>
          <a:p>
            <a:pPr>
              <a:defRPr/>
            </a:pPr>
            <a:endParaRPr lang="ru-RU" altLang="ru-RU" sz="1400" b="1">
              <a:latin typeface="Times New Roman" pitchFamily="18" charset="0"/>
            </a:endParaRPr>
          </a:p>
          <a:p>
            <a:pPr>
              <a:defRPr/>
            </a:pPr>
            <a:r>
              <a:rPr lang="ru-RU" altLang="ru-RU" b="1">
                <a:latin typeface="Times New Roman" pitchFamily="18" charset="0"/>
              </a:rPr>
              <a:t>    </a:t>
            </a:r>
          </a:p>
        </p:txBody>
      </p:sp>
      <p:pic>
        <p:nvPicPr>
          <p:cNvPr id="20517" name="Picture 6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502" y="980728"/>
            <a:ext cx="6270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8" name="Line 67"/>
          <p:cNvSpPr>
            <a:spLocks noChangeShapeType="1"/>
          </p:cNvSpPr>
          <p:nvPr/>
        </p:nvSpPr>
        <p:spPr bwMode="auto">
          <a:xfrm>
            <a:off x="684213" y="14843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9" name="Text Box 68"/>
          <p:cNvSpPr txBox="1">
            <a:spLocks noChangeArrowheads="1"/>
          </p:cNvSpPr>
          <p:nvPr/>
        </p:nvSpPr>
        <p:spPr bwMode="auto">
          <a:xfrm>
            <a:off x="1276770" y="1937315"/>
            <a:ext cx="1079500" cy="40011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оборона</a:t>
            </a:r>
          </a:p>
        </p:txBody>
      </p:sp>
      <p:pic>
        <p:nvPicPr>
          <p:cNvPr id="31" name="Picture 19" descr="Соц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483" y="951507"/>
            <a:ext cx="7175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E6B135-BBF2-4EDF-BE8B-5BE55B8BDF1D}"/>
              </a:ext>
            </a:extLst>
          </p:cNvPr>
          <p:cNvSpPr/>
          <p:nvPr/>
        </p:nvSpPr>
        <p:spPr>
          <a:xfrm>
            <a:off x="6661820" y="949414"/>
            <a:ext cx="815678" cy="534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Рисунок 31" descr="Человек с тростью">
            <a:extLst>
              <a:ext uri="{FF2B5EF4-FFF2-40B4-BE49-F238E27FC236}">
                <a16:creationId xmlns:a16="http://schemas.microsoft.com/office/drawing/2014/main" id="{8C36ECE9-F81B-498E-A01E-3EB9D52CD2B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 bwMode="white">
          <a:xfrm>
            <a:off x="6817659" y="949414"/>
            <a:ext cx="504000" cy="504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F226AA1-9D7B-4189-ACEA-0B7EB91BC7EE}"/>
              </a:ext>
            </a:extLst>
          </p:cNvPr>
          <p:cNvSpPr/>
          <p:nvPr/>
        </p:nvSpPr>
        <p:spPr bwMode="ltGray">
          <a:xfrm>
            <a:off x="6661820" y="2116531"/>
            <a:ext cx="1077912" cy="511724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  <a:r>
              <a:rPr lang="ru-RU" sz="11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политика     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7616E7F-6029-4D9F-BAED-B0F4BDA6ACC3}"/>
              </a:ext>
            </a:extLst>
          </p:cNvPr>
          <p:cNvCxnSpPr>
            <a:cxnSpLocks/>
          </p:cNvCxnSpPr>
          <p:nvPr/>
        </p:nvCxnSpPr>
        <p:spPr>
          <a:xfrm>
            <a:off x="7164288" y="1534025"/>
            <a:ext cx="36488" cy="582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8061898" y="2003648"/>
            <a:ext cx="1116000" cy="68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05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безопасность     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11351" y="953880"/>
            <a:ext cx="719390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01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811963103"/>
              </p:ext>
            </p:extLst>
          </p:nvPr>
        </p:nvGraphicFramePr>
        <p:xfrm>
          <a:off x="144016" y="1121033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2024 год</a:t>
            </a:r>
          </a:p>
        </p:txBody>
      </p:sp>
    </p:spTree>
    <p:extLst>
      <p:ext uri="{BB962C8B-B14F-4D97-AF65-F5344CB8AC3E}">
        <p14:creationId xmlns:p14="http://schemas.microsoft.com/office/powerpoint/2010/main" val="3929017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614746452"/>
              </p:ext>
            </p:extLst>
          </p:nvPr>
        </p:nvGraphicFramePr>
        <p:xfrm>
          <a:off x="-15375" y="1168658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2025 год</a:t>
            </a:r>
          </a:p>
        </p:txBody>
      </p:sp>
    </p:spTree>
    <p:extLst>
      <p:ext uri="{BB962C8B-B14F-4D97-AF65-F5344CB8AC3E}">
        <p14:creationId xmlns:p14="http://schemas.microsoft.com/office/powerpoint/2010/main" val="2614401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724871862"/>
              </p:ext>
            </p:extLst>
          </p:nvPr>
        </p:nvGraphicFramePr>
        <p:xfrm>
          <a:off x="251520" y="1124744"/>
          <a:ext cx="9144000" cy="5644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2026 год</a:t>
            </a:r>
          </a:p>
        </p:txBody>
      </p:sp>
    </p:spTree>
    <p:extLst>
      <p:ext uri="{BB962C8B-B14F-4D97-AF65-F5344CB8AC3E}">
        <p14:creationId xmlns:p14="http://schemas.microsoft.com/office/powerpoint/2010/main" val="261440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755577" y="2284862"/>
            <a:ext cx="2217612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034" y="3214686"/>
            <a:ext cx="8215370" cy="3429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6084168" y="3214685"/>
            <a:ext cx="2631236" cy="33826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Муниципальные программы  </a:t>
            </a:r>
            <a:r>
              <a:rPr lang="ru-RU" sz="1400" b="1" dirty="0" err="1"/>
              <a:t>Верхореченского</a:t>
            </a:r>
            <a:r>
              <a:rPr lang="ru-RU" sz="1400" b="1" dirty="0"/>
              <a:t> сельского поселения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215370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500034" y="404664"/>
            <a:ext cx="8215370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Основа формирования  бюджета  муниципального образования </a:t>
            </a:r>
            <a:r>
              <a:rPr lang="ru-RU" sz="2000" dirty="0" err="1"/>
              <a:t>Верхореченское</a:t>
            </a:r>
            <a:r>
              <a:rPr lang="ru-RU" sz="2000" dirty="0"/>
              <a:t> сельское поселение Бахчисарайского района Республики Крым: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91880" y="2326489"/>
            <a:ext cx="2158909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47864" y="3250404"/>
            <a:ext cx="2605587" cy="33469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Прогноз социально-экономического развития  </a:t>
            </a:r>
            <a:r>
              <a:rPr lang="ru-RU" sz="1400" b="1" dirty="0" err="1"/>
              <a:t>Верхореченского</a:t>
            </a:r>
            <a:r>
              <a:rPr lang="ru-RU" sz="1400" b="1" dirty="0"/>
              <a:t> сельского поселения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71472" y="3214686"/>
            <a:ext cx="1928826" cy="26432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Бюджетном послании президента Российской федерации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87576" y="2309616"/>
            <a:ext cx="214428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0034" y="3250404"/>
            <a:ext cx="2703814" cy="33469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Основные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направления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бюджетной и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налоговой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политики  </a:t>
            </a:r>
            <a:r>
              <a:rPr lang="ru-RU" sz="1400" b="1" dirty="0" err="1"/>
              <a:t>Верхореченского</a:t>
            </a:r>
            <a:r>
              <a:rPr lang="ru-RU" sz="1400" b="1" dirty="0"/>
              <a:t> сельского поселения</a:t>
            </a:r>
          </a:p>
        </p:txBody>
      </p:sp>
    </p:spTree>
    <p:extLst>
      <p:ext uri="{BB962C8B-B14F-4D97-AF65-F5344CB8AC3E}">
        <p14:creationId xmlns:p14="http://schemas.microsoft.com/office/powerpoint/2010/main" val="3062674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16632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сельское поселение Бахчисарайского района Республики Крым, формируемые в рамках муниципальных программ 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Верхореченского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  и непрограммных расходов (без учета условно утвержденных расходов)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942213" y="5242086"/>
            <a:ext cx="605451" cy="402437"/>
            <a:chOff x="-74979" y="514436"/>
            <a:chExt cx="2219809" cy="230424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Овал 9"/>
            <p:cNvSpPr/>
            <p:nvPr/>
          </p:nvSpPr>
          <p:spPr>
            <a:xfrm>
              <a:off x="-74979" y="514436"/>
              <a:ext cx="2219809" cy="230424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5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Овал 4"/>
            <p:cNvSpPr/>
            <p:nvPr/>
          </p:nvSpPr>
          <p:spPr>
            <a:xfrm>
              <a:off x="234993" y="786157"/>
              <a:ext cx="1279890" cy="176080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47664" y="5229200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расходы бюджета, формируемые в рамках муниципальных программ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Верхореченского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</p:txBody>
      </p:sp>
      <p:sp>
        <p:nvSpPr>
          <p:cNvPr id="17" name="Овал 16"/>
          <p:cNvSpPr/>
          <p:nvPr/>
        </p:nvSpPr>
        <p:spPr>
          <a:xfrm>
            <a:off x="975103" y="6093296"/>
            <a:ext cx="605451" cy="402437"/>
          </a:xfrm>
          <a:prstGeom prst="ellipse">
            <a:avLst/>
          </a:prstGeom>
          <a:solidFill>
            <a:srgbClr val="00B0F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22" name="Прямоугольник 21"/>
          <p:cNvSpPr/>
          <p:nvPr/>
        </p:nvSpPr>
        <p:spPr>
          <a:xfrm>
            <a:off x="1688282" y="6067902"/>
            <a:ext cx="61926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непрограммные расходы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65258" y="4432756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2024 год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835866" y="1543089"/>
            <a:ext cx="2513071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12480,358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96,1%</a:t>
            </a:r>
          </a:p>
        </p:txBody>
      </p:sp>
      <p:sp>
        <p:nvSpPr>
          <p:cNvPr id="19" name="Полилиния 18"/>
          <p:cNvSpPr/>
          <p:nvPr/>
        </p:nvSpPr>
        <p:spPr>
          <a:xfrm>
            <a:off x="1892506" y="4295953"/>
            <a:ext cx="1363018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513,466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3,9%</a:t>
            </a:r>
          </a:p>
        </p:txBody>
      </p:sp>
      <p:sp>
        <p:nvSpPr>
          <p:cNvPr id="26" name="Полилиния 25"/>
          <p:cNvSpPr/>
          <p:nvPr/>
        </p:nvSpPr>
        <p:spPr>
          <a:xfrm>
            <a:off x="3776372" y="1530972"/>
            <a:ext cx="2520280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6734,0509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98,5%</a:t>
            </a:r>
          </a:p>
        </p:txBody>
      </p:sp>
      <p:sp>
        <p:nvSpPr>
          <p:cNvPr id="27" name="Полилиния 26"/>
          <p:cNvSpPr/>
          <p:nvPr/>
        </p:nvSpPr>
        <p:spPr>
          <a:xfrm>
            <a:off x="6588224" y="1597504"/>
            <a:ext cx="2489920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6689,86185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98,5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28769" y="4411754"/>
            <a:ext cx="743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2025 год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71121" y="441175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2026 год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4481157" y="4353882"/>
            <a:ext cx="1455340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101,766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30" name="Полилиния 29"/>
          <p:cNvSpPr/>
          <p:nvPr/>
        </p:nvSpPr>
        <p:spPr>
          <a:xfrm>
            <a:off x="7035785" y="4402569"/>
            <a:ext cx="1454320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101,766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11971789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856984" cy="5760640"/>
          </a:xfrm>
        </p:spPr>
        <p:txBody>
          <a:bodyPr>
            <a:noAutofit/>
          </a:bodyPr>
          <a:lstStyle/>
          <a:p>
            <a:pPr algn="just"/>
            <a:r>
              <a:rPr lang="ru-RU" altLang="ru-RU" sz="2000" dirty="0">
                <a:latin typeface="Times New Roman" pitchFamily="18" charset="0"/>
              </a:rPr>
              <a:t>С решением </a:t>
            </a:r>
            <a:r>
              <a:rPr lang="ru-RU" altLang="ru-RU" sz="2000" dirty="0" err="1">
                <a:latin typeface="Times New Roman" pitchFamily="18" charset="0"/>
              </a:rPr>
              <a:t>Верхореченского</a:t>
            </a:r>
            <a:r>
              <a:rPr lang="ru-RU" altLang="ru-RU" sz="2000" dirty="0">
                <a:latin typeface="Times New Roman" pitchFamily="18" charset="0"/>
              </a:rPr>
              <a:t> сельского совета Бахчисарайского района Республики Крым  «О бюджете </a:t>
            </a:r>
            <a:r>
              <a:rPr lang="ru-RU" altLang="ru-RU" sz="2000" dirty="0" err="1">
                <a:latin typeface="Times New Roman" pitchFamily="18" charset="0"/>
              </a:rPr>
              <a:t>Верхореченского</a:t>
            </a:r>
            <a:r>
              <a:rPr lang="ru-RU" altLang="ru-RU" sz="2000" dirty="0">
                <a:latin typeface="Times New Roman" pitchFamily="18" charset="0"/>
              </a:rPr>
              <a:t> сельского поселения Бахчисарайского  района Республики Крым на 2024 год и  плановый период 2025 и 2026 годов» можно ознакомиться на сайте администрации </a:t>
            </a:r>
            <a:r>
              <a:rPr lang="ru-RU" altLang="ru-RU" sz="2000" dirty="0" err="1">
                <a:latin typeface="Times New Roman" pitchFamily="18" charset="0"/>
              </a:rPr>
              <a:t>Верхореченского</a:t>
            </a:r>
            <a:r>
              <a:rPr lang="ru-RU" altLang="ru-RU" sz="2000" dirty="0">
                <a:latin typeface="Times New Roman" pitchFamily="18" charset="0"/>
              </a:rPr>
              <a:t> сельского поселения Бахчисарайского района Республики Крым </a:t>
            </a:r>
            <a:r>
              <a:rPr lang="en-US" sz="2000" dirty="0">
                <a:hlinkClick r:id="rId2"/>
              </a:rPr>
              <a:t>http://admin-verhorech.ru/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r>
              <a:rPr lang="ru-RU" sz="2000" i="1" dirty="0"/>
              <a:t>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06400" y="2636838"/>
            <a:ext cx="856773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5429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u="sng" dirty="0">
                <a:latin typeface="Times New Roman" pitchFamily="18" charset="0"/>
              </a:rPr>
              <a:t>Информация для контактов</a:t>
            </a:r>
          </a:p>
          <a:p>
            <a:pPr algn="ctr" eaLnBrk="1" hangingPunct="1"/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Администрация </a:t>
            </a:r>
            <a:r>
              <a:rPr lang="ru-RU" altLang="ru-RU" sz="1400" dirty="0" err="1">
                <a:latin typeface="Times New Roman" pitchFamily="18" charset="0"/>
              </a:rPr>
              <a:t>Верхореченского</a:t>
            </a:r>
            <a:r>
              <a:rPr lang="ru-RU" altLang="ru-RU" sz="1400" dirty="0">
                <a:latin typeface="Times New Roman" pitchFamily="18" charset="0"/>
              </a:rPr>
              <a:t> сельского  поселения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Адрес: ул. Советская10, </a:t>
            </a:r>
            <a:r>
              <a:rPr lang="ru-RU" altLang="ru-RU" sz="1400" dirty="0" err="1">
                <a:latin typeface="Times New Roman" pitchFamily="18" charset="0"/>
              </a:rPr>
              <a:t>с.Верхоречье</a:t>
            </a:r>
            <a:r>
              <a:rPr lang="ru-RU" altLang="ru-RU" sz="1400" dirty="0"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Бахчисарайский  район, Республика Крым , 298460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                        </a:t>
            </a:r>
            <a:r>
              <a:rPr lang="en-US" altLang="ru-RU" sz="1400" dirty="0">
                <a:latin typeface="Times New Roman" pitchFamily="18" charset="0"/>
              </a:rPr>
              <a:t>e-mail:</a:t>
            </a:r>
            <a:r>
              <a:rPr lang="ru-RU" altLang="ru-RU" sz="1400" dirty="0">
                <a:latin typeface="Times New Roman" pitchFamily="18" charset="0"/>
              </a:rPr>
              <a:t> </a:t>
            </a:r>
            <a:br>
              <a:rPr lang="en-US" sz="1400" dirty="0"/>
            </a:br>
            <a:r>
              <a:rPr lang="en-US" sz="1400" dirty="0">
                <a:hlinkClick r:id="rId2"/>
              </a:rPr>
              <a:t>http://admin-verhorech.ru</a:t>
            </a:r>
            <a:r>
              <a:rPr lang="ru-RU" sz="1400" dirty="0"/>
              <a:t> ;</a:t>
            </a:r>
            <a:r>
              <a:rPr lang="ru-RU" sz="1400" i="1" dirty="0"/>
              <a:t>  </a:t>
            </a:r>
            <a:r>
              <a:rPr lang="en-US" i="1" dirty="0">
                <a:solidFill>
                  <a:srgbClr val="0070C0"/>
                </a:solidFill>
                <a:latin typeface="Arial"/>
                <a:hlinkClick r:id="rId3"/>
              </a:rPr>
              <a:t>verhorechie-sovet@bahch.rk.gov.ru</a:t>
            </a:r>
            <a:r>
              <a:rPr lang="ru-RU" sz="1400" i="1" dirty="0"/>
              <a:t>  </a:t>
            </a:r>
            <a:br>
              <a:rPr lang="ru-RU" sz="1400" i="1" dirty="0"/>
            </a:br>
            <a:r>
              <a:rPr lang="ru-RU" sz="1400" i="1" dirty="0"/>
              <a:t>тел. +7(36554)76243 факс +7(36554)76240,</a:t>
            </a:r>
            <a:endParaRPr lang="ru-RU" altLang="ru-RU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7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4796" y="81839"/>
            <a:ext cx="711968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бюджета муниципального образования  </a:t>
            </a:r>
            <a:r>
              <a:rPr lang="ru-RU" sz="20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Верхореченское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сельское поселение Бахчисарайского района Республики Крым на 2024 год и на плановый период 2025 и 2026</a:t>
            </a:r>
            <a:r>
              <a:rPr lang="en-US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670" y="1337915"/>
            <a:ext cx="7807024" cy="457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ln cmpd="thickThin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63500" dist="50800" dir="2700000">
              <a:schemeClr val="accent4">
                <a:lumMod val="20000"/>
                <a:lumOff val="8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670" y="1556792"/>
            <a:ext cx="3474888" cy="87395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11960" y="1579779"/>
            <a:ext cx="1351101" cy="873951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39951" y="4891610"/>
            <a:ext cx="1207085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8670" y="2759715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Доходы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8670" y="3717032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Расходы</a:t>
            </a:r>
            <a:endParaRPr lang="ru-RU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670" y="4986573"/>
            <a:ext cx="347488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Дефицит(-), Профицит(+),                 тыс. рублей.</a:t>
            </a:r>
          </a:p>
        </p:txBody>
      </p:sp>
      <p:sp>
        <p:nvSpPr>
          <p:cNvPr id="15" name="TextBox 14"/>
          <p:cNvSpPr txBox="1"/>
          <p:nvPr/>
        </p:nvSpPr>
        <p:spPr>
          <a:xfrm flipH="1">
            <a:off x="4067940" y="2898214"/>
            <a:ext cx="135110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12 993,824</a:t>
            </a:r>
          </a:p>
        </p:txBody>
      </p:sp>
      <p:sp>
        <p:nvSpPr>
          <p:cNvPr id="22" name="TextBox 21"/>
          <p:cNvSpPr txBox="1"/>
          <p:nvPr/>
        </p:nvSpPr>
        <p:spPr>
          <a:xfrm flipH="1">
            <a:off x="4067940" y="3786986"/>
            <a:ext cx="143848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12 993,824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456" y="4891610"/>
            <a:ext cx="12382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802" y="4891610"/>
            <a:ext cx="12382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 flipH="1">
            <a:off x="5809455" y="2925073"/>
            <a:ext cx="137159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7 007,753</a:t>
            </a:r>
          </a:p>
        </p:txBody>
      </p:sp>
      <p:sp>
        <p:nvSpPr>
          <p:cNvPr id="25" name="TextBox 24"/>
          <p:cNvSpPr txBox="1"/>
          <p:nvPr/>
        </p:nvSpPr>
        <p:spPr>
          <a:xfrm flipH="1">
            <a:off x="5867890" y="3775082"/>
            <a:ext cx="13049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7 007,753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7419026" y="3775082"/>
            <a:ext cx="12574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7 141,942</a:t>
            </a:r>
          </a:p>
        </p:txBody>
      </p:sp>
      <p:sp>
        <p:nvSpPr>
          <p:cNvPr id="27" name="TextBox 26"/>
          <p:cNvSpPr txBox="1"/>
          <p:nvPr/>
        </p:nvSpPr>
        <p:spPr>
          <a:xfrm flipH="1">
            <a:off x="7382099" y="2925073"/>
            <a:ext cx="1279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7 141,942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84C84DAA-2FCC-4EC9-AFB1-09FD0407627A}"/>
                  </a:ext>
                </a:extLst>
              </p14:cNvPr>
              <p14:cNvContentPartPr/>
              <p14:nvPr/>
            </p14:nvContentPartPr>
            <p14:xfrm>
              <a:off x="6643506" y="2099270"/>
              <a:ext cx="360" cy="972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84C84DAA-2FCC-4EC9-AFB1-09FD040762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34506" y="2090270"/>
                <a:ext cx="18000" cy="2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Рукописный ввод 9">
                <a:extLst>
                  <a:ext uri="{FF2B5EF4-FFF2-40B4-BE49-F238E27FC236}">
                    <a16:creationId xmlns:a16="http://schemas.microsoft.com/office/drawing/2014/main" id="{D51F69EF-958E-45BC-AF76-907EB6E08237}"/>
                  </a:ext>
                </a:extLst>
              </p14:cNvPr>
              <p14:cNvContentPartPr/>
              <p14:nvPr/>
            </p14:nvContentPartPr>
            <p14:xfrm>
              <a:off x="6596706" y="1931510"/>
              <a:ext cx="360" cy="360"/>
            </p14:xfrm>
          </p:contentPart>
        </mc:Choice>
        <mc:Fallback xmlns="">
          <p:pic>
            <p:nvPicPr>
              <p:cNvPr id="10" name="Рукописный ввод 9">
                <a:extLst>
                  <a:ext uri="{FF2B5EF4-FFF2-40B4-BE49-F238E27FC236}">
                    <a16:creationId xmlns:a16="http://schemas.microsoft.com/office/drawing/2014/main" id="{D51F69EF-958E-45BC-AF76-907EB6E0823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587706" y="19225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3C9693D0-AAE6-4162-85C5-D6F92F31012E}"/>
                  </a:ext>
                </a:extLst>
              </p14:cNvPr>
              <p14:cNvContentPartPr/>
              <p14:nvPr/>
            </p14:nvContentPartPr>
            <p14:xfrm>
              <a:off x="6643506" y="2080550"/>
              <a:ext cx="360" cy="36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3C9693D0-AAE6-4162-85C5-D6F92F31012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634506" y="207155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D48037F4-55DB-46FC-BD87-372E3DD1A137}"/>
                  </a:ext>
                </a:extLst>
              </p14:cNvPr>
              <p14:cNvContentPartPr/>
              <p14:nvPr/>
            </p14:nvContentPartPr>
            <p14:xfrm>
              <a:off x="6801906" y="2183510"/>
              <a:ext cx="360" cy="36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D48037F4-55DB-46FC-BD87-372E3DD1A13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792906" y="21745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2F90FC8-ECC0-4ECF-8DC7-6B3B55D36506}"/>
                  </a:ext>
                </a:extLst>
              </p14:cNvPr>
              <p14:cNvContentPartPr/>
              <p14:nvPr/>
            </p14:nvContentPartPr>
            <p14:xfrm>
              <a:off x="7035186" y="176339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2F90FC8-ECC0-4ECF-8DC7-6B3B55D3650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026186" y="175439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06529E34-0C98-40D9-8232-2347B6674A80}"/>
              </a:ext>
            </a:extLst>
          </p:cNvPr>
          <p:cNvSpPr txBox="1"/>
          <p:nvPr/>
        </p:nvSpPr>
        <p:spPr>
          <a:xfrm>
            <a:off x="6643506" y="19315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945C135D-C35C-421A-862C-91AC36E87BB4}"/>
              </a:ext>
            </a:extLst>
          </p:cNvPr>
          <p:cNvSpPr/>
          <p:nvPr/>
        </p:nvSpPr>
        <p:spPr>
          <a:xfrm>
            <a:off x="5724261" y="1566126"/>
            <a:ext cx="1406860" cy="864617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3F76A869-67E1-492B-9DE7-DE069F867404}"/>
              </a:ext>
            </a:extLst>
          </p:cNvPr>
          <p:cNvSpPr/>
          <p:nvPr/>
        </p:nvSpPr>
        <p:spPr>
          <a:xfrm>
            <a:off x="7354787" y="1556792"/>
            <a:ext cx="1321665" cy="87395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0003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704178" y="3907831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244603" y="2617562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62823" y="2595051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820141" y="1585442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12 993,824</a:t>
            </a:r>
          </a:p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8456" y="224733"/>
            <a:ext cx="73994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муниципального образования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</a:t>
            </a:r>
            <a:r>
              <a:rPr lang="ru-RU" sz="2400" b="1" cap="none" spc="0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енское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Республики Крым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2024 год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57947" y="3187263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2 888,560 тыс. руб.</a:t>
            </a:r>
          </a:p>
        </p:txBody>
      </p:sp>
      <p:sp>
        <p:nvSpPr>
          <p:cNvPr id="38" name="TextBox 37"/>
          <p:cNvSpPr txBox="1"/>
          <p:nvPr/>
        </p:nvSpPr>
        <p:spPr>
          <a:xfrm flipH="1">
            <a:off x="3290583" y="5085184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7 869,745 тыс.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95536" y="3314707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2 235,540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53329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57300" y="144463"/>
            <a:ext cx="7886700" cy="825500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на 2024 год</a:t>
            </a:r>
          </a:p>
        </p:txBody>
      </p:sp>
      <p:sp>
        <p:nvSpPr>
          <p:cNvPr id="15" name="Блок-схема: объединение 14"/>
          <p:cNvSpPr/>
          <p:nvPr/>
        </p:nvSpPr>
        <p:spPr>
          <a:xfrm rot="17760000">
            <a:off x="479181" y="1375578"/>
            <a:ext cx="3883098" cy="2893106"/>
          </a:xfrm>
          <a:prstGeom prst="flowChartMerge">
            <a:avLst/>
          </a:prstGeom>
          <a:solidFill>
            <a:srgbClr val="FF66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налоги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1 002,930 тыс. руб.</a:t>
            </a:r>
          </a:p>
        </p:txBody>
      </p:sp>
      <p:sp>
        <p:nvSpPr>
          <p:cNvPr id="21" name="Овал 20"/>
          <p:cNvSpPr/>
          <p:nvPr/>
        </p:nvSpPr>
        <p:spPr>
          <a:xfrm>
            <a:off x="3491880" y="3476632"/>
            <a:ext cx="2520280" cy="159407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2 235,540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Блок-схема: объединение 12"/>
          <p:cNvSpPr/>
          <p:nvPr/>
        </p:nvSpPr>
        <p:spPr>
          <a:xfrm rot="3867780">
            <a:off x="5648840" y="1368690"/>
            <a:ext cx="3271499" cy="2693849"/>
          </a:xfrm>
          <a:prstGeom prst="flowChartMerge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1 232,610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48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2024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131841" y="946371"/>
            <a:ext cx="2664296" cy="334496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2 888,560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-20155" y="188640"/>
            <a:ext cx="3072861" cy="4248471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357,210 тыс. руб.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868E9C33-E432-4E17-9106-C17684CCCE09}"/>
              </a:ext>
            </a:extLst>
          </p:cNvPr>
          <p:cNvCxnSpPr>
            <a:cxnSpLocks/>
          </p:cNvCxnSpPr>
          <p:nvPr/>
        </p:nvCxnSpPr>
        <p:spPr>
          <a:xfrm>
            <a:off x="3685946" y="3573016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омб 7">
            <a:extLst>
              <a:ext uri="{FF2B5EF4-FFF2-40B4-BE49-F238E27FC236}">
                <a16:creationId xmlns:a16="http://schemas.microsoft.com/office/drawing/2014/main" id="{52CD7074-D49B-4A8E-9ACA-3E5AB740A6F2}"/>
              </a:ext>
            </a:extLst>
          </p:cNvPr>
          <p:cNvSpPr/>
          <p:nvPr/>
        </p:nvSpPr>
        <p:spPr>
          <a:xfrm>
            <a:off x="6012160" y="952708"/>
            <a:ext cx="2780801" cy="3456383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531,300 тыс. руб.</a:t>
            </a:r>
          </a:p>
        </p:txBody>
      </p:sp>
      <p:sp>
        <p:nvSpPr>
          <p:cNvPr id="2" name="Блок-схема: решение 1"/>
          <p:cNvSpPr/>
          <p:nvPr/>
        </p:nvSpPr>
        <p:spPr>
          <a:xfrm>
            <a:off x="971599" y="3356992"/>
            <a:ext cx="3486673" cy="350100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соглашениям об установлении сервитута вы отношении земельных участков ,находящихся в собственности сельских поселений  0,05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/>
              <a:t>. </a:t>
            </a: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4692533" y="3573016"/>
            <a:ext cx="3263843" cy="309634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недвижимого имущества   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2 000,000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613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2024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извлечение 1"/>
          <p:cNvSpPr/>
          <p:nvPr/>
        </p:nvSpPr>
        <p:spPr>
          <a:xfrm rot="17978993">
            <a:off x="4642611" y="2778401"/>
            <a:ext cx="4342418" cy="3244741"/>
          </a:xfrm>
          <a:prstGeom prst="flowChartExtra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bIns="684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Субвенция на выполнение передаваемых полномочий в сфере административной ответственности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1,287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4800947">
            <a:off x="261625" y="3455106"/>
            <a:ext cx="4209807" cy="2438963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 на осуществление первичного воинского учета органами местного самоуправления поселений, муниципальных и городских округов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124,457 тыс.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503686" y="3240095"/>
            <a:ext cx="1631801" cy="145828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7 885,112 тыс.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>
            <a:off x="246968" y="688295"/>
            <a:ext cx="4263187" cy="2740705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на выравнивание бюджетной обеспеченности из бюджета Республики Крым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1 243,183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 flipV="1">
            <a:off x="4685367" y="706255"/>
            <a:ext cx="3953398" cy="2520280"/>
          </a:xfrm>
          <a:prstGeom prst="triangle">
            <a:avLst>
              <a:gd name="adj" fmla="val 9893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на выравнивание бюджетной обеспеченности из бюджета муниципального </a:t>
            </a:r>
            <a:r>
              <a:rPr lang="ru-RU" sz="1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762,103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640064" y="3553734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185848" y="200888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13275" y="2193368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955249" y="1488630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7 007,753</a:t>
            </a:r>
          </a:p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8456" y="224733"/>
            <a:ext cx="73994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муниципального образования  </a:t>
            </a:r>
            <a:r>
              <a:rPr lang="ru-RU" sz="20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</a:t>
            </a:r>
            <a:r>
              <a:rPr lang="ru-RU" sz="2000" b="1" cap="none" spc="0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енское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Республики Крым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2025 год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57947" y="2891281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2 924,090 тыс. руб.</a:t>
            </a:r>
          </a:p>
        </p:txBody>
      </p:sp>
      <p:sp>
        <p:nvSpPr>
          <p:cNvPr id="38" name="TextBox 37"/>
          <p:cNvSpPr txBox="1"/>
          <p:nvPr/>
        </p:nvSpPr>
        <p:spPr>
          <a:xfrm flipH="1">
            <a:off x="3226469" y="4540980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1 699,023 тыс. руб.</a:t>
            </a:r>
          </a:p>
        </p:txBody>
      </p:sp>
      <p:sp>
        <p:nvSpPr>
          <p:cNvPr id="36" name="TextBox 35"/>
          <p:cNvSpPr txBox="1"/>
          <p:nvPr/>
        </p:nvSpPr>
        <p:spPr>
          <a:xfrm flipH="1">
            <a:off x="323528" y="2891281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2 200,00 тыс.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20155" y="2891279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 2 384,640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93632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на 2025 год</a:t>
            </a:r>
          </a:p>
        </p:txBody>
      </p:sp>
      <p:sp>
        <p:nvSpPr>
          <p:cNvPr id="15" name="Ромб 14"/>
          <p:cNvSpPr/>
          <p:nvPr/>
        </p:nvSpPr>
        <p:spPr>
          <a:xfrm rot="17409610">
            <a:off x="283138" y="1472270"/>
            <a:ext cx="4055809" cy="25920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налоги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1 058,350     тыс. руб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Овал 20"/>
          <p:cNvSpPr/>
          <p:nvPr/>
        </p:nvSpPr>
        <p:spPr>
          <a:xfrm>
            <a:off x="3851920" y="3068960"/>
            <a:ext cx="2232248" cy="1728192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2 384,640 тыс. руб.</a:t>
            </a:r>
          </a:p>
        </p:txBody>
      </p:sp>
      <p:sp>
        <p:nvSpPr>
          <p:cNvPr id="13" name="Ромб 12"/>
          <p:cNvSpPr/>
          <p:nvPr/>
        </p:nvSpPr>
        <p:spPr>
          <a:xfrm rot="18125110">
            <a:off x="5328955" y="3865969"/>
            <a:ext cx="3915867" cy="2448000"/>
          </a:xfrm>
          <a:prstGeom prst="diamond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1 326,290     тыс. руб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4862</TotalTime>
  <Words>1304</Words>
  <Application>Microsoft Office PowerPoint</Application>
  <PresentationFormat>Экран (4:3)</PresentationFormat>
  <Paragraphs>284</Paragraphs>
  <Slides>21</Slides>
  <Notes>4</Notes>
  <HiddenSlides>11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Налоговые доходы  на 2024 год</vt:lpstr>
      <vt:lpstr>Неналоговые доходы на 2024 год</vt:lpstr>
      <vt:lpstr>Безвозмездные поступления на 2024 год</vt:lpstr>
      <vt:lpstr>Презентация PowerPoint</vt:lpstr>
      <vt:lpstr>Налоговые доходы на 2025 год</vt:lpstr>
      <vt:lpstr>Неналоговые доходы на 2025 год</vt:lpstr>
      <vt:lpstr>Безвозмездные поступления на 2025 год</vt:lpstr>
      <vt:lpstr>Презентация PowerPoint</vt:lpstr>
      <vt:lpstr>Налоговые доходы на 2026 год</vt:lpstr>
      <vt:lpstr>Неналоговые доходы на 2026 год</vt:lpstr>
      <vt:lpstr>Безвозмездные поступления на 2026 год</vt:lpstr>
      <vt:lpstr>Классификация расходов бюджета по разделам</vt:lpstr>
      <vt:lpstr>Расходы бюджета  муниципального образования Верхореченское сельское поселение Бахчисарайского  района Республики Крым на 2024 год</vt:lpstr>
      <vt:lpstr>Расходы бюджета муниципального образования Верхореченское сельское поселение Бахчисарайского  района Республики Крым на 2025 год</vt:lpstr>
      <vt:lpstr>Расходы бюджета муниципального образования Верхореченское сельское поселение Бахчисарайского  района Республики Крым на 2026 год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Computer</cp:lastModifiedBy>
  <cp:revision>513</cp:revision>
  <cp:lastPrinted>2014-05-13T11:35:02Z</cp:lastPrinted>
  <dcterms:created xsi:type="dcterms:W3CDTF">2014-05-12T16:47:43Z</dcterms:created>
  <dcterms:modified xsi:type="dcterms:W3CDTF">2025-05-16T10:46:12Z</dcterms:modified>
</cp:coreProperties>
</file>