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3"/>
  </p:notesMasterIdLst>
  <p:sldIdLst>
    <p:sldId id="256" r:id="rId2"/>
    <p:sldId id="289" r:id="rId3"/>
    <p:sldId id="293" r:id="rId4"/>
    <p:sldId id="295" r:id="rId5"/>
    <p:sldId id="310" r:id="rId6"/>
    <p:sldId id="311" r:id="rId7"/>
    <p:sldId id="312" r:id="rId8"/>
    <p:sldId id="323" r:id="rId9"/>
    <p:sldId id="317" r:id="rId10"/>
    <p:sldId id="316" r:id="rId11"/>
    <p:sldId id="313" r:id="rId12"/>
    <p:sldId id="308" r:id="rId13"/>
    <p:sldId id="318" r:id="rId14"/>
    <p:sldId id="297" r:id="rId15"/>
    <p:sldId id="298" r:id="rId16"/>
    <p:sldId id="306" r:id="rId17"/>
    <p:sldId id="301" r:id="rId18"/>
    <p:sldId id="321" r:id="rId19"/>
    <p:sldId id="322" r:id="rId20"/>
    <p:sldId id="302" r:id="rId21"/>
    <p:sldId id="264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" initials="1" lastIdx="1" clrIdx="0">
    <p:extLst>
      <p:ext uri="{19B8F6BF-5375-455C-9EA6-DF929625EA0E}">
        <p15:presenceInfo xmlns:p15="http://schemas.microsoft.com/office/powerpoint/2012/main" userId="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66" autoAdjust="0"/>
    <p:restoredTop sz="91916" autoAdjust="0"/>
  </p:normalViewPr>
  <p:slideViewPr>
    <p:cSldViewPr>
      <p:cViewPr varScale="1">
        <p:scale>
          <a:sx n="114" d="100"/>
          <a:sy n="114" d="100"/>
        </p:scale>
        <p:origin x="114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7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8E4B7B-3190-492B-BA7B-9B52CE7D79BE}" type="doc">
      <dgm:prSet loTypeId="urn:microsoft.com/office/officeart/2005/8/layout/radial1" loCatId="cycle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B179D74B-D7BA-4ED1-A72F-D0DA76E8417A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spcAft>
              <a:spcPct val="35000"/>
            </a:spcAft>
          </a:pPr>
          <a:r>
            <a:rPr lang="ru-RU" sz="1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 </a:t>
          </a:r>
        </a:p>
        <a:p>
          <a:pPr>
            <a:spcAft>
              <a:spcPts val="0"/>
            </a:spcAft>
          </a:pP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10 834,484  тыс.</a:t>
          </a:r>
          <a:r>
            <a:rPr lang="en-US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руб. 100%</a:t>
          </a:r>
        </a:p>
      </dgm:t>
    </dgm:pt>
    <dgm:pt modelId="{2593081F-B3F6-458C-9839-9366C7AB704F}" type="par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467CE14-FCF4-4A26-A9B5-33DBF19BA512}" type="sib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065A3735-5D80-4FA3-B867-379611BFBD38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Национальная экономика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150,0</a:t>
          </a:r>
        </a:p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тыс. руб.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1,4 %</a:t>
          </a:r>
        </a:p>
      </dgm:t>
    </dgm:pt>
    <dgm:pt modelId="{607EE9E9-D002-42FE-B74D-D945412804DF}" type="parTrans" cxnId="{3CCC519B-3654-49C7-866D-91000212BC6A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4CB75F3-3FAE-4B6F-BF71-2569BC52F44B}" type="sibTrans" cxnId="{3CCC519B-3654-49C7-866D-91000212BC6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A305073-4AE3-4F5A-9103-E20EE30AA624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Национальная оборона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159,170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>
            <a:spcAft>
              <a:spcPct val="3500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 1,5 %</a:t>
          </a:r>
        </a:p>
      </dgm:t>
    </dgm:pt>
    <dgm:pt modelId="{15828F25-D9DC-474E-BDB7-D0C96BB09D53}" type="parTrans" cxnId="{1AB39086-C25E-4ABE-878B-C30FE6484202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9C62FCB-D719-489F-AD23-B2692E2F13DF}" type="sibTrans" cxnId="{1AB39086-C25E-4ABE-878B-C30FE648420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6A1BDBE-B799-45DE-8DF1-D0A56A293435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Жилищно-коммунальное хозяйство         </a:t>
          </a:r>
        </a:p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 4 899,21457</a:t>
          </a:r>
        </a:p>
        <a:p>
          <a:pPr>
            <a:spcAft>
              <a:spcPts val="0"/>
            </a:spcAft>
          </a:pPr>
          <a:r>
            <a:rPr lang="ru-RU" sz="1400" b="1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.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45,2%</a:t>
          </a:r>
        </a:p>
      </dgm:t>
    </dgm:pt>
    <dgm:pt modelId="{7FE7A46F-F120-46C2-8441-BB1D9BA17B40}" type="parTrans" cxnId="{D015EBAF-0B0F-4D0A-8F07-38D39946D720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358B0F7-9D28-4C8F-9C22-734A2FEDCC8D}" type="sibTrans" cxnId="{D015EBAF-0B0F-4D0A-8F07-38D39946D72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3913F27-E24C-40CD-AFE9-DDAE93138E32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     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4 822,052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 тыс. руб.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 44,5 %</a:t>
          </a:r>
        </a:p>
      </dgm:t>
    </dgm:pt>
    <dgm:pt modelId="{F986B101-2D04-4E3D-8735-12066002DCA2}" type="parTrans" cxnId="{67B53CC9-EAD6-4807-A826-60948956F288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B8E9DCB-886A-4917-B75A-D6CABEF1A2D5}" type="sibTrans" cxnId="{67B53CC9-EAD6-4807-A826-60948956F28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3B366E1-35BE-4501-9211-79E56F24F0B1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Культура, кинематография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100,0</a:t>
          </a: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 </a:t>
          </a:r>
        </a:p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>
            <a:spcAft>
              <a:spcPct val="3500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0,9 %</a:t>
          </a:r>
        </a:p>
      </dgm:t>
    </dgm:pt>
    <dgm:pt modelId="{4199C120-FE21-41AC-9A33-F6885A63D66E}" type="parTrans" cxnId="{1B2D08A9-FD2B-4C26-B84F-A6C6038E479D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B4F022C-2B6F-4D5A-8949-0266BBDB6FAD}" type="sibTrans" cxnId="{1B2D08A9-FD2B-4C26-B84F-A6C6038E479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2C5A668E-7D5C-4ABF-8FFC-18A5A96A1DA9}">
      <dgm:prSet/>
      <dgm:spPr/>
      <dgm:t>
        <a:bodyPr/>
        <a:lstStyle/>
        <a:p>
          <a:endParaRPr lang="ru-RU"/>
        </a:p>
      </dgm:t>
    </dgm:pt>
    <dgm:pt modelId="{90B2D13E-1E7D-4C52-B871-EA356C089E73}" type="parTrans" cxnId="{15A2BEBA-BFD5-4334-8A52-9A9D47155D92}">
      <dgm:prSet/>
      <dgm:spPr/>
      <dgm:t>
        <a:bodyPr/>
        <a:lstStyle/>
        <a:p>
          <a:endParaRPr lang="ru-RU"/>
        </a:p>
      </dgm:t>
    </dgm:pt>
    <dgm:pt modelId="{CB361F55-463C-460A-ABD2-F8D352C625BB}" type="sibTrans" cxnId="{15A2BEBA-BFD5-4334-8A52-9A9D47155D92}">
      <dgm:prSet/>
      <dgm:spPr/>
      <dgm:t>
        <a:bodyPr/>
        <a:lstStyle/>
        <a:p>
          <a:endParaRPr lang="ru-RU"/>
        </a:p>
      </dgm:t>
    </dgm:pt>
    <dgm:pt modelId="{BEB47B71-2B2B-471B-8254-6425DC3467DC}">
      <dgm:prSet/>
      <dgm:spPr/>
      <dgm:t>
        <a:bodyPr/>
        <a:lstStyle/>
        <a:p>
          <a:endParaRPr lang="ru-RU" sz="1400"/>
        </a:p>
      </dgm:t>
    </dgm:pt>
    <dgm:pt modelId="{A40E38AA-33C7-4DB5-8CB8-FD872031BB8E}" type="parTrans" cxnId="{0056C6F0-81D1-47C9-84A7-691B8A3373C5}">
      <dgm:prSet/>
      <dgm:spPr/>
      <dgm:t>
        <a:bodyPr/>
        <a:lstStyle/>
        <a:p>
          <a:endParaRPr lang="ru-RU"/>
        </a:p>
      </dgm:t>
    </dgm:pt>
    <dgm:pt modelId="{D6935280-0094-491F-B9B5-09793877922D}" type="sibTrans" cxnId="{0056C6F0-81D1-47C9-84A7-691B8A3373C5}">
      <dgm:prSet/>
      <dgm:spPr/>
      <dgm:t>
        <a:bodyPr/>
        <a:lstStyle/>
        <a:p>
          <a:endParaRPr lang="ru-RU"/>
        </a:p>
      </dgm:t>
    </dgm:pt>
    <dgm:pt modelId="{12DE6670-7AE1-4322-9259-28A3BD2796B6}">
      <dgm:prSet/>
      <dgm:spPr/>
      <dgm:t>
        <a:bodyPr/>
        <a:lstStyle/>
        <a:p>
          <a:endParaRPr lang="ru-RU" sz="1400"/>
        </a:p>
      </dgm:t>
    </dgm:pt>
    <dgm:pt modelId="{DF948D65-6815-4523-B8A9-C249219E992E}" type="parTrans" cxnId="{74181810-410D-4DD9-BA65-624BC33E792F}">
      <dgm:prSet/>
      <dgm:spPr/>
      <dgm:t>
        <a:bodyPr/>
        <a:lstStyle/>
        <a:p>
          <a:endParaRPr lang="ru-RU"/>
        </a:p>
      </dgm:t>
    </dgm:pt>
    <dgm:pt modelId="{344CD693-323B-42FB-880B-B9B8A805CF9F}" type="sibTrans" cxnId="{74181810-410D-4DD9-BA65-624BC33E792F}">
      <dgm:prSet/>
      <dgm:spPr/>
      <dgm:t>
        <a:bodyPr/>
        <a:lstStyle/>
        <a:p>
          <a:endParaRPr lang="ru-RU"/>
        </a:p>
      </dgm:t>
    </dgm:pt>
    <dgm:pt modelId="{B84009C1-1397-4DD5-89E8-97AF7D6E1DC0}">
      <dgm:prSet/>
      <dgm:spPr/>
      <dgm:t>
        <a:bodyPr/>
        <a:lstStyle/>
        <a:p>
          <a:endParaRPr lang="ru-RU" sz="1400"/>
        </a:p>
      </dgm:t>
    </dgm:pt>
    <dgm:pt modelId="{A25F939E-937A-4E54-8470-45BEA4B44D22}" type="parTrans" cxnId="{CC52372C-3F24-4976-B368-F722462C358C}">
      <dgm:prSet/>
      <dgm:spPr/>
      <dgm:t>
        <a:bodyPr/>
        <a:lstStyle/>
        <a:p>
          <a:endParaRPr lang="ru-RU"/>
        </a:p>
      </dgm:t>
    </dgm:pt>
    <dgm:pt modelId="{9D171216-9D62-46A2-88BD-E280D347225E}" type="sibTrans" cxnId="{CC52372C-3F24-4976-B368-F722462C358C}">
      <dgm:prSet/>
      <dgm:spPr/>
      <dgm:t>
        <a:bodyPr/>
        <a:lstStyle/>
        <a:p>
          <a:endParaRPr lang="ru-RU"/>
        </a:p>
      </dgm:t>
    </dgm:pt>
    <dgm:pt modelId="{5A1914C5-A470-4C7F-BD45-3BF4A505E61B}">
      <dgm:prSet/>
      <dgm:spPr/>
      <dgm:t>
        <a:bodyPr/>
        <a:lstStyle/>
        <a:p>
          <a:pPr rtl="0"/>
          <a:endParaRPr lang="ru-RU" sz="1400" b="0" i="0" u="none" baseline="0"/>
        </a:p>
      </dgm:t>
    </dgm:pt>
    <dgm:pt modelId="{71F6EE6C-D40F-43B8-9966-BC7473CFE9A1}" type="parTrans" cxnId="{A8874F13-6538-48E1-A11B-C8286704D7D5}">
      <dgm:prSet/>
      <dgm:spPr/>
      <dgm:t>
        <a:bodyPr/>
        <a:lstStyle/>
        <a:p>
          <a:endParaRPr lang="ru-RU"/>
        </a:p>
      </dgm:t>
    </dgm:pt>
    <dgm:pt modelId="{FA038D41-E7F2-46FE-BE06-27D296653FF9}" type="sibTrans" cxnId="{A8874F13-6538-48E1-A11B-C8286704D7D5}">
      <dgm:prSet/>
      <dgm:spPr/>
      <dgm:t>
        <a:bodyPr/>
        <a:lstStyle/>
        <a:p>
          <a:endParaRPr lang="ru-RU"/>
        </a:p>
      </dgm:t>
    </dgm:pt>
    <dgm:pt modelId="{DAB78C95-2ABE-43A1-8C52-982D711CBBD3}">
      <dgm:prSet/>
      <dgm:spPr/>
      <dgm:t>
        <a:bodyPr/>
        <a:lstStyle/>
        <a:p>
          <a:endParaRPr lang="ru-RU" sz="1400"/>
        </a:p>
      </dgm:t>
    </dgm:pt>
    <dgm:pt modelId="{68E9A88C-222F-4CBE-8233-E72B4E8D0964}" type="parTrans" cxnId="{B6EBD744-2FC9-4DB6-AADB-A0DC8052B6D6}">
      <dgm:prSet/>
      <dgm:spPr/>
      <dgm:t>
        <a:bodyPr/>
        <a:lstStyle/>
        <a:p>
          <a:endParaRPr lang="ru-RU"/>
        </a:p>
      </dgm:t>
    </dgm:pt>
    <dgm:pt modelId="{6F327190-DB13-42A5-981B-3AAC049E85D9}" type="sibTrans" cxnId="{B6EBD744-2FC9-4DB6-AADB-A0DC8052B6D6}">
      <dgm:prSet/>
      <dgm:spPr/>
      <dgm:t>
        <a:bodyPr/>
        <a:lstStyle/>
        <a:p>
          <a:endParaRPr lang="ru-RU"/>
        </a:p>
      </dgm:t>
    </dgm:pt>
    <dgm:pt modelId="{F62287E6-B8D7-4BF8-B2CD-9BB47DA6CC3F}">
      <dgm:prSet/>
      <dgm:spPr/>
      <dgm:t>
        <a:bodyPr/>
        <a:lstStyle/>
        <a:p>
          <a:endParaRPr lang="ru-RU" sz="1400"/>
        </a:p>
      </dgm:t>
    </dgm:pt>
    <dgm:pt modelId="{784B67E4-7427-485C-964B-FC04C79BA646}" type="parTrans" cxnId="{772AAF1E-BAD1-4AC7-A11E-46EFCFCC3F45}">
      <dgm:prSet/>
      <dgm:spPr/>
      <dgm:t>
        <a:bodyPr/>
        <a:lstStyle/>
        <a:p>
          <a:endParaRPr lang="ru-RU"/>
        </a:p>
      </dgm:t>
    </dgm:pt>
    <dgm:pt modelId="{DEDA7E1E-93E9-4BE0-8563-B2A55B7186D9}" type="sibTrans" cxnId="{772AAF1E-BAD1-4AC7-A11E-46EFCFCC3F45}">
      <dgm:prSet/>
      <dgm:spPr/>
      <dgm:t>
        <a:bodyPr/>
        <a:lstStyle/>
        <a:p>
          <a:endParaRPr lang="ru-RU"/>
        </a:p>
      </dgm:t>
    </dgm:pt>
    <dgm:pt modelId="{3FAF614F-E111-4CCB-86C3-AD6B6950CF5A}">
      <dgm:prSet/>
      <dgm:spPr/>
      <dgm:t>
        <a:bodyPr/>
        <a:lstStyle/>
        <a:p>
          <a:endParaRPr lang="ru-RU" sz="1400"/>
        </a:p>
      </dgm:t>
    </dgm:pt>
    <dgm:pt modelId="{62F22F46-97B3-4776-9088-8B2D67E1DD78}" type="parTrans" cxnId="{62680DEC-9C34-439E-B5E6-62FFB572AD0F}">
      <dgm:prSet/>
      <dgm:spPr/>
      <dgm:t>
        <a:bodyPr/>
        <a:lstStyle/>
        <a:p>
          <a:endParaRPr lang="ru-RU"/>
        </a:p>
      </dgm:t>
    </dgm:pt>
    <dgm:pt modelId="{EF0EA7DB-F32A-4220-89A0-6BB29D5CB53B}" type="sibTrans" cxnId="{62680DEC-9C34-439E-B5E6-62FFB572AD0F}">
      <dgm:prSet/>
      <dgm:spPr/>
      <dgm:t>
        <a:bodyPr/>
        <a:lstStyle/>
        <a:p>
          <a:endParaRPr lang="ru-RU"/>
        </a:p>
      </dgm:t>
    </dgm:pt>
    <dgm:pt modelId="{BFF29C8B-E435-4586-9B3B-5CD319718742}">
      <dgm:prSet/>
      <dgm:spPr/>
      <dgm:t>
        <a:bodyPr/>
        <a:lstStyle/>
        <a:p>
          <a:endParaRPr lang="ru-RU" sz="1400"/>
        </a:p>
      </dgm:t>
    </dgm:pt>
    <dgm:pt modelId="{419C7814-EE9B-426A-A5E9-042BFEFACDAA}" type="parTrans" cxnId="{79ED8E35-A2BE-4B2E-9069-4F2BA267B33D}">
      <dgm:prSet/>
      <dgm:spPr/>
      <dgm:t>
        <a:bodyPr/>
        <a:lstStyle/>
        <a:p>
          <a:endParaRPr lang="ru-RU"/>
        </a:p>
      </dgm:t>
    </dgm:pt>
    <dgm:pt modelId="{C7795094-6DB5-4D91-9F9E-0C5AD0001A30}" type="sibTrans" cxnId="{79ED8E35-A2BE-4B2E-9069-4F2BA267B33D}">
      <dgm:prSet/>
      <dgm:spPr/>
      <dgm:t>
        <a:bodyPr/>
        <a:lstStyle/>
        <a:p>
          <a:endParaRPr lang="ru-RU"/>
        </a:p>
      </dgm:t>
    </dgm:pt>
    <dgm:pt modelId="{28FD6451-45F9-4296-BBCE-E3E90B8102E0}">
      <dgm:prSet/>
      <dgm:spPr/>
      <dgm:t>
        <a:bodyPr/>
        <a:lstStyle/>
        <a:p>
          <a:endParaRPr lang="ru-RU" sz="1400"/>
        </a:p>
      </dgm:t>
    </dgm:pt>
    <dgm:pt modelId="{2F72FD44-569C-476B-8044-6892A8D39D54}" type="parTrans" cxnId="{199ADF5D-5788-40B1-AA66-A9206F28E623}">
      <dgm:prSet/>
      <dgm:spPr/>
      <dgm:t>
        <a:bodyPr/>
        <a:lstStyle/>
        <a:p>
          <a:endParaRPr lang="ru-RU"/>
        </a:p>
      </dgm:t>
    </dgm:pt>
    <dgm:pt modelId="{54EBC7FE-99CE-43D4-B909-844D90D79D25}" type="sibTrans" cxnId="{199ADF5D-5788-40B1-AA66-A9206F28E623}">
      <dgm:prSet/>
      <dgm:spPr/>
      <dgm:t>
        <a:bodyPr/>
        <a:lstStyle/>
        <a:p>
          <a:endParaRPr lang="ru-RU"/>
        </a:p>
      </dgm:t>
    </dgm:pt>
    <dgm:pt modelId="{54969B65-E0AB-4F14-8FAC-AC3A53C308A4}">
      <dgm:prSet/>
      <dgm:spPr/>
      <dgm:t>
        <a:bodyPr/>
        <a:lstStyle/>
        <a:p>
          <a:endParaRPr lang="ru-RU" sz="1400"/>
        </a:p>
      </dgm:t>
    </dgm:pt>
    <dgm:pt modelId="{1A8C79CC-737D-47B3-9125-BF9E52A9ED44}" type="parTrans" cxnId="{D7C32E66-81EA-4D82-A505-FE7E733AE619}">
      <dgm:prSet/>
      <dgm:spPr/>
      <dgm:t>
        <a:bodyPr/>
        <a:lstStyle/>
        <a:p>
          <a:endParaRPr lang="ru-RU"/>
        </a:p>
      </dgm:t>
    </dgm:pt>
    <dgm:pt modelId="{A4E8447A-2906-4868-9FB8-53A78A892423}" type="sibTrans" cxnId="{D7C32E66-81EA-4D82-A505-FE7E733AE619}">
      <dgm:prSet/>
      <dgm:spPr/>
      <dgm:t>
        <a:bodyPr/>
        <a:lstStyle/>
        <a:p>
          <a:endParaRPr lang="ru-RU"/>
        </a:p>
      </dgm:t>
    </dgm:pt>
    <dgm:pt modelId="{4DEE234A-F768-4B72-9D96-AB0E984D0FB0}">
      <dgm:prSet/>
      <dgm:spPr/>
      <dgm:t>
        <a:bodyPr/>
        <a:lstStyle/>
        <a:p>
          <a:endParaRPr lang="ru-RU" sz="1400"/>
        </a:p>
      </dgm:t>
    </dgm:pt>
    <dgm:pt modelId="{1493922C-B4E1-4ADB-B1BD-D593609F293B}" type="parTrans" cxnId="{6AF933AA-2057-4700-99BF-1DC996F2DA47}">
      <dgm:prSet/>
      <dgm:spPr/>
      <dgm:t>
        <a:bodyPr/>
        <a:lstStyle/>
        <a:p>
          <a:endParaRPr lang="ru-RU"/>
        </a:p>
      </dgm:t>
    </dgm:pt>
    <dgm:pt modelId="{C886C9CC-4E17-49C8-965F-8B6531D0AE20}" type="sibTrans" cxnId="{6AF933AA-2057-4700-99BF-1DC996F2DA47}">
      <dgm:prSet/>
      <dgm:spPr/>
      <dgm:t>
        <a:bodyPr/>
        <a:lstStyle/>
        <a:p>
          <a:endParaRPr lang="ru-RU"/>
        </a:p>
      </dgm:t>
    </dgm:pt>
    <dgm:pt modelId="{6ECB981E-F085-4D98-9472-2BE577BE507B}">
      <dgm:prSet/>
      <dgm:spPr/>
      <dgm:t>
        <a:bodyPr/>
        <a:lstStyle/>
        <a:p>
          <a:endParaRPr lang="ru-RU" sz="1400"/>
        </a:p>
      </dgm:t>
    </dgm:pt>
    <dgm:pt modelId="{EC7F1BEB-B370-461E-8CB4-1ECA98D18C84}" type="parTrans" cxnId="{6E64CDD4-DD55-4879-97F3-53C289B68D18}">
      <dgm:prSet/>
      <dgm:spPr/>
      <dgm:t>
        <a:bodyPr/>
        <a:lstStyle/>
        <a:p>
          <a:endParaRPr lang="ru-RU"/>
        </a:p>
      </dgm:t>
    </dgm:pt>
    <dgm:pt modelId="{D3D34119-1DE8-4F0A-9806-7E2D0E5E3C70}" type="sibTrans" cxnId="{6E64CDD4-DD55-4879-97F3-53C289B68D18}">
      <dgm:prSet/>
      <dgm:spPr/>
      <dgm:t>
        <a:bodyPr/>
        <a:lstStyle/>
        <a:p>
          <a:endParaRPr lang="ru-RU"/>
        </a:p>
      </dgm:t>
    </dgm:pt>
    <dgm:pt modelId="{741C1C53-ADB0-4601-9C21-1AAE68E9BA77}">
      <dgm:prSet/>
      <dgm:spPr/>
      <dgm:t>
        <a:bodyPr/>
        <a:lstStyle/>
        <a:p>
          <a:endParaRPr lang="ru-RU" sz="1400"/>
        </a:p>
      </dgm:t>
    </dgm:pt>
    <dgm:pt modelId="{787F8F0E-AB9C-4B5E-8FD0-E0A17B99B8FC}" type="parTrans" cxnId="{46FABFBB-B13D-4D4A-BA26-7776B7A45EE0}">
      <dgm:prSet/>
      <dgm:spPr/>
      <dgm:t>
        <a:bodyPr/>
        <a:lstStyle/>
        <a:p>
          <a:endParaRPr lang="ru-RU"/>
        </a:p>
      </dgm:t>
    </dgm:pt>
    <dgm:pt modelId="{D3BA8B9C-BFDD-42F1-9379-2D68E54701DB}" type="sibTrans" cxnId="{46FABFBB-B13D-4D4A-BA26-7776B7A45EE0}">
      <dgm:prSet/>
      <dgm:spPr/>
      <dgm:t>
        <a:bodyPr/>
        <a:lstStyle/>
        <a:p>
          <a:endParaRPr lang="ru-RU"/>
        </a:p>
      </dgm:t>
    </dgm:pt>
    <dgm:pt modelId="{2EE46889-1A09-4806-B089-801B04171E60}">
      <dgm:prSet/>
      <dgm:spPr/>
      <dgm:t>
        <a:bodyPr/>
        <a:lstStyle/>
        <a:p>
          <a:endParaRPr lang="ru-RU" sz="1400"/>
        </a:p>
      </dgm:t>
    </dgm:pt>
    <dgm:pt modelId="{A6000D43-5024-43C0-8574-7AEB0E68720C}" type="parTrans" cxnId="{A1F87E69-0B9E-448D-B0F8-A8DE77958EE7}">
      <dgm:prSet/>
      <dgm:spPr/>
      <dgm:t>
        <a:bodyPr/>
        <a:lstStyle/>
        <a:p>
          <a:endParaRPr lang="ru-RU"/>
        </a:p>
      </dgm:t>
    </dgm:pt>
    <dgm:pt modelId="{67DDBE8F-98D4-49F8-8FAB-FF2F0E4F950D}" type="sibTrans" cxnId="{A1F87E69-0B9E-448D-B0F8-A8DE77958EE7}">
      <dgm:prSet/>
      <dgm:spPr/>
      <dgm:t>
        <a:bodyPr/>
        <a:lstStyle/>
        <a:p>
          <a:endParaRPr lang="ru-RU"/>
        </a:p>
      </dgm:t>
    </dgm:pt>
    <dgm:pt modelId="{CB11ECBB-D97D-4E28-BFF1-96CBD576E98C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Социальная политика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354,04743 </a:t>
          </a:r>
        </a:p>
        <a:p>
          <a:pPr>
            <a:spcAft>
              <a:spcPts val="0"/>
            </a:spcAft>
          </a:pPr>
          <a:r>
            <a:rPr lang="ru-RU" sz="1400" b="1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.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3,3%</a:t>
          </a:r>
        </a:p>
      </dgm:t>
    </dgm:pt>
    <dgm:pt modelId="{188EE289-C2F8-4B8B-9CD7-D20DE442E45A}" type="parTrans" cxnId="{1CCB5CD6-A449-4F0C-B738-733A4A8791CB}">
      <dgm:prSet/>
      <dgm:spPr/>
      <dgm:t>
        <a:bodyPr/>
        <a:lstStyle/>
        <a:p>
          <a:endParaRPr lang="ru-RU"/>
        </a:p>
      </dgm:t>
    </dgm:pt>
    <dgm:pt modelId="{CB387BF9-7D96-4599-938D-9467976A18FC}" type="sibTrans" cxnId="{1CCB5CD6-A449-4F0C-B738-733A4A8791CB}">
      <dgm:prSet/>
      <dgm:spPr/>
      <dgm:t>
        <a:bodyPr/>
        <a:lstStyle/>
        <a:p>
          <a:endParaRPr lang="ru-RU"/>
        </a:p>
      </dgm:t>
    </dgm:pt>
    <dgm:pt modelId="{0F2A6DB5-927D-44B7-9171-2FB070ED106A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350" b="0" dirty="0">
              <a:effectLst/>
              <a:latin typeface="Times New Roman" pitchFamily="18" charset="0"/>
              <a:cs typeface="Times New Roman" pitchFamily="18" charset="0"/>
            </a:rPr>
            <a:t>Национальная безопасност</a:t>
          </a:r>
          <a:r>
            <a:rPr lang="ru-RU" sz="1350" b="1" dirty="0">
              <a:effectLst/>
              <a:latin typeface="Times New Roman" pitchFamily="18" charset="0"/>
              <a:cs typeface="Times New Roman" pitchFamily="18" charset="0"/>
            </a:rPr>
            <a:t>ь 35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0,000</a:t>
          </a:r>
        </a:p>
        <a:p>
          <a:pPr>
            <a:spcAft>
              <a:spcPts val="0"/>
            </a:spcAft>
          </a:pPr>
          <a:r>
            <a:rPr lang="ru-RU" sz="1400" b="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.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3,2 %</a:t>
          </a:r>
        </a:p>
      </dgm:t>
    </dgm:pt>
    <dgm:pt modelId="{D10B6815-C830-4960-BF93-0DB0C5A889CE}" type="parTrans" cxnId="{39AA4522-AFD3-419B-9D08-F627065694AE}">
      <dgm:prSet/>
      <dgm:spPr/>
      <dgm:t>
        <a:bodyPr/>
        <a:lstStyle/>
        <a:p>
          <a:endParaRPr lang="ru-RU"/>
        </a:p>
      </dgm:t>
    </dgm:pt>
    <dgm:pt modelId="{D3F1E2B8-C465-4BA9-82E1-ABBA1AB928AE}" type="sibTrans" cxnId="{39AA4522-AFD3-419B-9D08-F627065694AE}">
      <dgm:prSet/>
      <dgm:spPr/>
      <dgm:t>
        <a:bodyPr/>
        <a:lstStyle/>
        <a:p>
          <a:endParaRPr lang="ru-RU"/>
        </a:p>
      </dgm:t>
    </dgm:pt>
    <dgm:pt modelId="{3623DD47-19D7-4019-8FB7-1E149297DD9F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</dgm:t>
    </dgm:pt>
    <dgm:pt modelId="{9995F5A8-ABBF-44A3-BB3C-D4F87558406C}" type="parTrans" cxnId="{963390EE-732A-4464-9C4E-43BABBACF10E}">
      <dgm:prSet/>
      <dgm:spPr/>
      <dgm:t>
        <a:bodyPr/>
        <a:lstStyle/>
        <a:p>
          <a:endParaRPr lang="ru-RU"/>
        </a:p>
      </dgm:t>
    </dgm:pt>
    <dgm:pt modelId="{9FC889A3-011F-49CB-BA81-845054F9426C}" type="sibTrans" cxnId="{963390EE-732A-4464-9C4E-43BABBACF10E}">
      <dgm:prSet/>
      <dgm:spPr/>
      <dgm:t>
        <a:bodyPr/>
        <a:lstStyle/>
        <a:p>
          <a:endParaRPr lang="ru-RU"/>
        </a:p>
      </dgm:t>
    </dgm:pt>
    <dgm:pt modelId="{FC4E895A-5CB6-4776-9D34-BC12EF08CF61}" type="pres">
      <dgm:prSet presAssocID="{1F8E4B7B-3190-492B-BA7B-9B52CE7D79BE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2672531-8C33-499F-A8B8-1F76FA72B8E1}" type="pres">
      <dgm:prSet presAssocID="{B179D74B-D7BA-4ED1-A72F-D0DA76E8417A}" presName="centerShape" presStyleLbl="node0" presStyleIdx="0" presStyleCnt="1" custScaleX="121168" custScaleY="106737" custLinFactNeighborX="1852" custLinFactNeighborY="-3606"/>
      <dgm:spPr/>
    </dgm:pt>
    <dgm:pt modelId="{2CB797D3-131D-4B40-8D1C-3C0BCCD4E26A}" type="pres">
      <dgm:prSet presAssocID="{607EE9E9-D002-42FE-B74D-D945412804DF}" presName="Name9" presStyleLbl="parChTrans1D2" presStyleIdx="0" presStyleCnt="7"/>
      <dgm:spPr/>
    </dgm:pt>
    <dgm:pt modelId="{9C4E9843-91FB-4B66-AD05-A718EA51A920}" type="pres">
      <dgm:prSet presAssocID="{607EE9E9-D002-42FE-B74D-D945412804DF}" presName="connTx" presStyleLbl="parChTrans1D2" presStyleIdx="0" presStyleCnt="7"/>
      <dgm:spPr/>
    </dgm:pt>
    <dgm:pt modelId="{9F81A141-1B04-4A03-B238-37F7A90993F2}" type="pres">
      <dgm:prSet presAssocID="{065A3735-5D80-4FA3-B867-379611BFBD38}" presName="node" presStyleLbl="node1" presStyleIdx="0" presStyleCnt="7" custScaleX="136590" custScaleY="127732" custRadScaleRad="105845" custRadScaleInc="-544920">
        <dgm:presLayoutVars>
          <dgm:bulletEnabled val="1"/>
        </dgm:presLayoutVars>
      </dgm:prSet>
      <dgm:spPr/>
    </dgm:pt>
    <dgm:pt modelId="{09F81971-61A1-4CB0-8EEA-38BD69D84A68}" type="pres">
      <dgm:prSet presAssocID="{15828F25-D9DC-474E-BDB7-D0C96BB09D53}" presName="Name9" presStyleLbl="parChTrans1D2" presStyleIdx="1" presStyleCnt="7"/>
      <dgm:spPr/>
    </dgm:pt>
    <dgm:pt modelId="{40A4609C-9060-46DB-B6FB-91E6E6B2159D}" type="pres">
      <dgm:prSet presAssocID="{15828F25-D9DC-474E-BDB7-D0C96BB09D53}" presName="connTx" presStyleLbl="parChTrans1D2" presStyleIdx="1" presStyleCnt="7"/>
      <dgm:spPr/>
    </dgm:pt>
    <dgm:pt modelId="{B4689F4D-C616-4B5A-AB08-969AFEC6F29C}" type="pres">
      <dgm:prSet presAssocID="{5A305073-4AE3-4F5A-9103-E20EE30AA624}" presName="node" presStyleLbl="node1" presStyleIdx="1" presStyleCnt="7" custScaleX="131347" custScaleY="125789" custRadScaleRad="127284" custRadScaleInc="217703">
        <dgm:presLayoutVars>
          <dgm:bulletEnabled val="1"/>
        </dgm:presLayoutVars>
      </dgm:prSet>
      <dgm:spPr/>
    </dgm:pt>
    <dgm:pt modelId="{6CE479B8-58DF-48DD-AC0B-D0C5FC6877CB}" type="pres">
      <dgm:prSet presAssocID="{7FE7A46F-F120-46C2-8441-BB1D9BA17B40}" presName="Name9" presStyleLbl="parChTrans1D2" presStyleIdx="2" presStyleCnt="7"/>
      <dgm:spPr/>
    </dgm:pt>
    <dgm:pt modelId="{6CEA8AA8-969F-4D16-AA37-493DEC7B2497}" type="pres">
      <dgm:prSet presAssocID="{7FE7A46F-F120-46C2-8441-BB1D9BA17B40}" presName="connTx" presStyleLbl="parChTrans1D2" presStyleIdx="2" presStyleCnt="7"/>
      <dgm:spPr/>
    </dgm:pt>
    <dgm:pt modelId="{A6529843-AF44-44C9-93DF-E3B0991FDD04}" type="pres">
      <dgm:prSet presAssocID="{C6A1BDBE-B799-45DE-8DF1-D0A56A293435}" presName="node" presStyleLbl="node1" presStyleIdx="2" presStyleCnt="7" custScaleX="152910" custScaleY="146556" custRadScaleRad="130500" custRadScaleInc="633559">
        <dgm:presLayoutVars>
          <dgm:bulletEnabled val="1"/>
        </dgm:presLayoutVars>
      </dgm:prSet>
      <dgm:spPr/>
    </dgm:pt>
    <dgm:pt modelId="{E5D811FC-7971-4430-8A28-1798A91448B2}" type="pres">
      <dgm:prSet presAssocID="{F986B101-2D04-4E3D-8735-12066002DCA2}" presName="Name9" presStyleLbl="parChTrans1D2" presStyleIdx="3" presStyleCnt="7"/>
      <dgm:spPr/>
    </dgm:pt>
    <dgm:pt modelId="{DF6EDE72-0B1B-4A13-B586-C939D94F44B0}" type="pres">
      <dgm:prSet presAssocID="{F986B101-2D04-4E3D-8735-12066002DCA2}" presName="connTx" presStyleLbl="parChTrans1D2" presStyleIdx="3" presStyleCnt="7"/>
      <dgm:spPr/>
    </dgm:pt>
    <dgm:pt modelId="{B73BB58B-01B7-42F4-9905-9F1B2B2B2E86}" type="pres">
      <dgm:prSet presAssocID="{D3913F27-E24C-40CD-AFE9-DDAE93138E32}" presName="node" presStyleLbl="node1" presStyleIdx="3" presStyleCnt="7" custScaleX="149461" custScaleY="128160" custRadScaleRad="134922" custRadScaleInc="-350834">
        <dgm:presLayoutVars>
          <dgm:bulletEnabled val="1"/>
        </dgm:presLayoutVars>
      </dgm:prSet>
      <dgm:spPr/>
    </dgm:pt>
    <dgm:pt modelId="{38A04AD7-3C30-42FD-9169-981E636C19E5}" type="pres">
      <dgm:prSet presAssocID="{4199C120-FE21-41AC-9A33-F6885A63D66E}" presName="Name9" presStyleLbl="parChTrans1D2" presStyleIdx="4" presStyleCnt="7"/>
      <dgm:spPr/>
    </dgm:pt>
    <dgm:pt modelId="{ACABAC21-A12D-4CBC-B952-3A73C95768F1}" type="pres">
      <dgm:prSet presAssocID="{4199C120-FE21-41AC-9A33-F6885A63D66E}" presName="connTx" presStyleLbl="parChTrans1D2" presStyleIdx="4" presStyleCnt="7"/>
      <dgm:spPr/>
    </dgm:pt>
    <dgm:pt modelId="{21AB2C71-7445-44F1-88DA-8920B87614F7}" type="pres">
      <dgm:prSet presAssocID="{C3B366E1-35BE-4501-9211-79E56F24F0B1}" presName="node" presStyleLbl="node1" presStyleIdx="4" presStyleCnt="7" custScaleX="127730" custScaleY="124231" custRadScaleRad="121761" custRadScaleInc="416241">
        <dgm:presLayoutVars>
          <dgm:bulletEnabled val="1"/>
        </dgm:presLayoutVars>
      </dgm:prSet>
      <dgm:spPr/>
    </dgm:pt>
    <dgm:pt modelId="{D361E89F-B8C5-473F-93AE-E8395697221D}" type="pres">
      <dgm:prSet presAssocID="{188EE289-C2F8-4B8B-9CD7-D20DE442E45A}" presName="Name9" presStyleLbl="parChTrans1D2" presStyleIdx="5" presStyleCnt="7"/>
      <dgm:spPr/>
    </dgm:pt>
    <dgm:pt modelId="{B721CA6A-28FB-49C6-927F-F2AA52CB09CE}" type="pres">
      <dgm:prSet presAssocID="{188EE289-C2F8-4B8B-9CD7-D20DE442E45A}" presName="connTx" presStyleLbl="parChTrans1D2" presStyleIdx="5" presStyleCnt="7"/>
      <dgm:spPr/>
    </dgm:pt>
    <dgm:pt modelId="{B7D85B20-D7E5-44FC-8F35-59EA31B4697F}" type="pres">
      <dgm:prSet presAssocID="{CB11ECBB-D97D-4E28-BFF1-96CBD576E98C}" presName="node" presStyleLbl="node1" presStyleIdx="5" presStyleCnt="7" custScaleX="142472" custScaleY="126355" custRadScaleRad="100967" custRadScaleInc="445485">
        <dgm:presLayoutVars>
          <dgm:bulletEnabled val="1"/>
        </dgm:presLayoutVars>
      </dgm:prSet>
      <dgm:spPr/>
    </dgm:pt>
    <dgm:pt modelId="{4A7B1A07-E4F0-4C30-87B9-3EB407D5B2B1}" type="pres">
      <dgm:prSet presAssocID="{D10B6815-C830-4960-BF93-0DB0C5A889CE}" presName="Name9" presStyleLbl="parChTrans1D2" presStyleIdx="6" presStyleCnt="7"/>
      <dgm:spPr/>
    </dgm:pt>
    <dgm:pt modelId="{A8740986-3C53-4A51-BBC0-219CC41D3703}" type="pres">
      <dgm:prSet presAssocID="{D10B6815-C830-4960-BF93-0DB0C5A889CE}" presName="connTx" presStyleLbl="parChTrans1D2" presStyleIdx="6" presStyleCnt="7"/>
      <dgm:spPr/>
    </dgm:pt>
    <dgm:pt modelId="{6C9CD09E-F22F-4A55-96FD-BB47BC61BA04}" type="pres">
      <dgm:prSet presAssocID="{0F2A6DB5-927D-44B7-9171-2FB070ED106A}" presName="node" presStyleLbl="node1" presStyleIdx="6" presStyleCnt="7" custScaleX="135043" custScaleY="131857" custRadScaleRad="96345" custRadScaleInc="-570114">
        <dgm:presLayoutVars>
          <dgm:bulletEnabled val="1"/>
        </dgm:presLayoutVars>
      </dgm:prSet>
      <dgm:spPr/>
    </dgm:pt>
  </dgm:ptLst>
  <dgm:cxnLst>
    <dgm:cxn modelId="{74181810-410D-4DD9-BA65-624BC33E792F}" srcId="{1F8E4B7B-3190-492B-BA7B-9B52CE7D79BE}" destId="{12DE6670-7AE1-4322-9259-28A3BD2796B6}" srcOrd="4" destOrd="0" parTransId="{DF948D65-6815-4523-B8A9-C249219E992E}" sibTransId="{344CD693-323B-42FB-880B-B9B8A805CF9F}"/>
    <dgm:cxn modelId="{A8874F13-6538-48E1-A11B-C8286704D7D5}" srcId="{1F8E4B7B-3190-492B-BA7B-9B52CE7D79BE}" destId="{5A1914C5-A470-4C7F-BD45-3BF4A505E61B}" srcOrd="6" destOrd="0" parTransId="{71F6EE6C-D40F-43B8-9966-BC7473CFE9A1}" sibTransId="{FA038D41-E7F2-46FE-BE06-27D296653FF9}"/>
    <dgm:cxn modelId="{772AAF1E-BAD1-4AC7-A11E-46EFCFCC3F45}" srcId="{1F8E4B7B-3190-492B-BA7B-9B52CE7D79BE}" destId="{F62287E6-B8D7-4BF8-B2CD-9BB47DA6CC3F}" srcOrd="8" destOrd="0" parTransId="{784B67E4-7427-485C-964B-FC04C79BA646}" sibTransId="{DEDA7E1E-93E9-4BE0-8563-B2A55B7186D9}"/>
    <dgm:cxn modelId="{39AA4522-AFD3-419B-9D08-F627065694AE}" srcId="{B179D74B-D7BA-4ED1-A72F-D0DA76E8417A}" destId="{0F2A6DB5-927D-44B7-9171-2FB070ED106A}" srcOrd="6" destOrd="0" parTransId="{D10B6815-C830-4960-BF93-0DB0C5A889CE}" sibTransId="{D3F1E2B8-C465-4BA9-82E1-ABBA1AB928AE}"/>
    <dgm:cxn modelId="{FB20F822-177B-4BA5-8D63-A940CF701DD6}" srcId="{1F8E4B7B-3190-492B-BA7B-9B52CE7D79BE}" destId="{B179D74B-D7BA-4ED1-A72F-D0DA76E8417A}" srcOrd="0" destOrd="0" parTransId="{2593081F-B3F6-458C-9839-9366C7AB704F}" sibTransId="{C467CE14-FCF4-4A26-A9B5-33DBF19BA512}"/>
    <dgm:cxn modelId="{CC52372C-3F24-4976-B368-F722462C358C}" srcId="{1F8E4B7B-3190-492B-BA7B-9B52CE7D79BE}" destId="{B84009C1-1397-4DD5-89E8-97AF7D6E1DC0}" srcOrd="5" destOrd="0" parTransId="{A25F939E-937A-4E54-8470-45BEA4B44D22}" sibTransId="{9D171216-9D62-46A2-88BD-E280D347225E}"/>
    <dgm:cxn modelId="{E94CFA2C-D32B-4AC5-B421-08D7915EF52D}" type="presOf" srcId="{4199C120-FE21-41AC-9A33-F6885A63D66E}" destId="{38A04AD7-3C30-42FD-9169-981E636C19E5}" srcOrd="0" destOrd="0" presId="urn:microsoft.com/office/officeart/2005/8/layout/radial1"/>
    <dgm:cxn modelId="{79ED8E35-A2BE-4B2E-9069-4F2BA267B33D}" srcId="{1F8E4B7B-3190-492B-BA7B-9B52CE7D79BE}" destId="{BFF29C8B-E435-4586-9B3B-5CD319718742}" srcOrd="10" destOrd="0" parTransId="{419C7814-EE9B-426A-A5E9-042BFEFACDAA}" sibTransId="{C7795094-6DB5-4D91-9F9E-0C5AD0001A30}"/>
    <dgm:cxn modelId="{52AFCB39-3CD9-4487-A152-78F2C4A5F68A}" type="presOf" srcId="{7FE7A46F-F120-46C2-8441-BB1D9BA17B40}" destId="{6CEA8AA8-969F-4D16-AA37-493DEC7B2497}" srcOrd="1" destOrd="0" presId="urn:microsoft.com/office/officeart/2005/8/layout/radial1"/>
    <dgm:cxn modelId="{4C94AE3E-64F4-43B3-855B-8CCF98556C45}" type="presOf" srcId="{15828F25-D9DC-474E-BDB7-D0C96BB09D53}" destId="{09F81971-61A1-4CB0-8EEA-38BD69D84A68}" srcOrd="0" destOrd="0" presId="urn:microsoft.com/office/officeart/2005/8/layout/radial1"/>
    <dgm:cxn modelId="{199ADF5D-5788-40B1-AA66-A9206F28E623}" srcId="{1F8E4B7B-3190-492B-BA7B-9B52CE7D79BE}" destId="{28FD6451-45F9-4296-BBCE-E3E90B8102E0}" srcOrd="11" destOrd="0" parTransId="{2F72FD44-569C-476B-8044-6892A8D39D54}" sibTransId="{54EBC7FE-99CE-43D4-B909-844D90D79D25}"/>
    <dgm:cxn modelId="{F1A50444-AF8B-447E-8524-949EC21199BF}" type="presOf" srcId="{D10B6815-C830-4960-BF93-0DB0C5A889CE}" destId="{A8740986-3C53-4A51-BBC0-219CC41D3703}" srcOrd="1" destOrd="0" presId="urn:microsoft.com/office/officeart/2005/8/layout/radial1"/>
    <dgm:cxn modelId="{B6EBD744-2FC9-4DB6-AADB-A0DC8052B6D6}" srcId="{1F8E4B7B-3190-492B-BA7B-9B52CE7D79BE}" destId="{DAB78C95-2ABE-43A1-8C52-982D711CBBD3}" srcOrd="7" destOrd="0" parTransId="{68E9A88C-222F-4CBE-8233-E72B4E8D0964}" sibTransId="{6F327190-DB13-42A5-981B-3AAC049E85D9}"/>
    <dgm:cxn modelId="{D7C32E66-81EA-4D82-A505-FE7E733AE619}" srcId="{1F8E4B7B-3190-492B-BA7B-9B52CE7D79BE}" destId="{54969B65-E0AB-4F14-8FAC-AC3A53C308A4}" srcOrd="12" destOrd="0" parTransId="{1A8C79CC-737D-47B3-9125-BF9E52A9ED44}" sibTransId="{A4E8447A-2906-4868-9FB8-53A78A892423}"/>
    <dgm:cxn modelId="{A1F87E69-0B9E-448D-B0F8-A8DE77958EE7}" srcId="{1F8E4B7B-3190-492B-BA7B-9B52CE7D79BE}" destId="{2EE46889-1A09-4806-B089-801B04171E60}" srcOrd="16" destOrd="0" parTransId="{A6000D43-5024-43C0-8574-7AEB0E68720C}" sibTransId="{67DDBE8F-98D4-49F8-8FAB-FF2F0E4F950D}"/>
    <dgm:cxn modelId="{7137736C-5E12-4523-8F78-40B7CBB29D34}" type="presOf" srcId="{F986B101-2D04-4E3D-8735-12066002DCA2}" destId="{DF6EDE72-0B1B-4A13-B586-C939D94F44B0}" srcOrd="1" destOrd="0" presId="urn:microsoft.com/office/officeart/2005/8/layout/radial1"/>
    <dgm:cxn modelId="{9DDCB574-C2D5-4946-873C-19D8803DF5FA}" type="presOf" srcId="{7FE7A46F-F120-46C2-8441-BB1D9BA17B40}" destId="{6CE479B8-58DF-48DD-AC0B-D0C5FC6877CB}" srcOrd="0" destOrd="0" presId="urn:microsoft.com/office/officeart/2005/8/layout/radial1"/>
    <dgm:cxn modelId="{60185E75-EC8A-4385-B6FE-D82C822DD182}" type="presOf" srcId="{065A3735-5D80-4FA3-B867-379611BFBD38}" destId="{9F81A141-1B04-4A03-B238-37F7A90993F2}" srcOrd="0" destOrd="0" presId="urn:microsoft.com/office/officeart/2005/8/layout/radial1"/>
    <dgm:cxn modelId="{C8DACB77-326E-413F-8542-5BF1BC9081CE}" type="presOf" srcId="{15828F25-D9DC-474E-BDB7-D0C96BB09D53}" destId="{40A4609C-9060-46DB-B6FB-91E6E6B2159D}" srcOrd="1" destOrd="0" presId="urn:microsoft.com/office/officeart/2005/8/layout/radial1"/>
    <dgm:cxn modelId="{25C3F87C-FE5D-46E9-AE42-B138722AB364}" type="presOf" srcId="{D10B6815-C830-4960-BF93-0DB0C5A889CE}" destId="{4A7B1A07-E4F0-4C30-87B9-3EB407D5B2B1}" srcOrd="0" destOrd="0" presId="urn:microsoft.com/office/officeart/2005/8/layout/radial1"/>
    <dgm:cxn modelId="{1AB39086-C25E-4ABE-878B-C30FE6484202}" srcId="{B179D74B-D7BA-4ED1-A72F-D0DA76E8417A}" destId="{5A305073-4AE3-4F5A-9103-E20EE30AA624}" srcOrd="1" destOrd="0" parTransId="{15828F25-D9DC-474E-BDB7-D0C96BB09D53}" sibTransId="{E9C62FCB-D719-489F-AD23-B2692E2F13DF}"/>
    <dgm:cxn modelId="{D164A788-6293-460F-AB4E-C0C09D453A22}" type="presOf" srcId="{D3913F27-E24C-40CD-AFE9-DDAE93138E32}" destId="{B73BB58B-01B7-42F4-9905-9F1B2B2B2E86}" srcOrd="0" destOrd="0" presId="urn:microsoft.com/office/officeart/2005/8/layout/radial1"/>
    <dgm:cxn modelId="{5C6AED8C-B262-4D81-8AA5-1A89B7BF94A5}" type="presOf" srcId="{607EE9E9-D002-42FE-B74D-D945412804DF}" destId="{9C4E9843-91FB-4B66-AD05-A718EA51A920}" srcOrd="1" destOrd="0" presId="urn:microsoft.com/office/officeart/2005/8/layout/radial1"/>
    <dgm:cxn modelId="{3B63E48E-8750-4538-AAD4-FC4888F20A57}" type="presOf" srcId="{1F8E4B7B-3190-492B-BA7B-9B52CE7D79BE}" destId="{FC4E895A-5CB6-4776-9D34-BC12EF08CF61}" srcOrd="0" destOrd="0" presId="urn:microsoft.com/office/officeart/2005/8/layout/radial1"/>
    <dgm:cxn modelId="{3CCC519B-3654-49C7-866D-91000212BC6A}" srcId="{B179D74B-D7BA-4ED1-A72F-D0DA76E8417A}" destId="{065A3735-5D80-4FA3-B867-379611BFBD38}" srcOrd="0" destOrd="0" parTransId="{607EE9E9-D002-42FE-B74D-D945412804DF}" sibTransId="{44CB75F3-3FAE-4B6F-BF71-2569BC52F44B}"/>
    <dgm:cxn modelId="{A5730D9D-FC61-48BE-8A1B-6BC6D415EAEF}" type="presOf" srcId="{5A305073-4AE3-4F5A-9103-E20EE30AA624}" destId="{B4689F4D-C616-4B5A-AB08-969AFEC6F29C}" srcOrd="0" destOrd="0" presId="urn:microsoft.com/office/officeart/2005/8/layout/radial1"/>
    <dgm:cxn modelId="{6BC45B9F-0133-4489-BFF5-D40EEBB28EE4}" type="presOf" srcId="{C6A1BDBE-B799-45DE-8DF1-D0A56A293435}" destId="{A6529843-AF44-44C9-93DF-E3B0991FDD04}" srcOrd="0" destOrd="0" presId="urn:microsoft.com/office/officeart/2005/8/layout/radial1"/>
    <dgm:cxn modelId="{AE0BA2A1-523B-4DE3-9E4E-0C36BD699B82}" type="presOf" srcId="{4199C120-FE21-41AC-9A33-F6885A63D66E}" destId="{ACABAC21-A12D-4CBC-B952-3A73C95768F1}" srcOrd="1" destOrd="0" presId="urn:microsoft.com/office/officeart/2005/8/layout/radial1"/>
    <dgm:cxn modelId="{1B2D08A9-FD2B-4C26-B84F-A6C6038E479D}" srcId="{B179D74B-D7BA-4ED1-A72F-D0DA76E8417A}" destId="{C3B366E1-35BE-4501-9211-79E56F24F0B1}" srcOrd="4" destOrd="0" parTransId="{4199C120-FE21-41AC-9A33-F6885A63D66E}" sibTransId="{AB4F022C-2B6F-4D5A-8949-0266BBDB6FAD}"/>
    <dgm:cxn modelId="{C5B230AA-AF0D-49BB-9456-308B9BEBB2C4}" type="presOf" srcId="{CB11ECBB-D97D-4E28-BFF1-96CBD576E98C}" destId="{B7D85B20-D7E5-44FC-8F35-59EA31B4697F}" srcOrd="0" destOrd="0" presId="urn:microsoft.com/office/officeart/2005/8/layout/radial1"/>
    <dgm:cxn modelId="{6AF933AA-2057-4700-99BF-1DC996F2DA47}" srcId="{1F8E4B7B-3190-492B-BA7B-9B52CE7D79BE}" destId="{4DEE234A-F768-4B72-9D96-AB0E984D0FB0}" srcOrd="13" destOrd="0" parTransId="{1493922C-B4E1-4ADB-B1BD-D593609F293B}" sibTransId="{C886C9CC-4E17-49C8-965F-8B6531D0AE20}"/>
    <dgm:cxn modelId="{6C574AAE-F57E-4B98-AC2B-26853FFD2898}" type="presOf" srcId="{188EE289-C2F8-4B8B-9CD7-D20DE442E45A}" destId="{B721CA6A-28FB-49C6-927F-F2AA52CB09CE}" srcOrd="1" destOrd="0" presId="urn:microsoft.com/office/officeart/2005/8/layout/radial1"/>
    <dgm:cxn modelId="{D015EBAF-0B0F-4D0A-8F07-38D39946D720}" srcId="{B179D74B-D7BA-4ED1-A72F-D0DA76E8417A}" destId="{C6A1BDBE-B799-45DE-8DF1-D0A56A293435}" srcOrd="2" destOrd="0" parTransId="{7FE7A46F-F120-46C2-8441-BB1D9BA17B40}" sibTransId="{B358B0F7-9D28-4C8F-9C22-734A2FEDCC8D}"/>
    <dgm:cxn modelId="{37E2DAB5-CDC9-414E-AC38-80465B717453}" type="presOf" srcId="{188EE289-C2F8-4B8B-9CD7-D20DE442E45A}" destId="{D361E89F-B8C5-473F-93AE-E8395697221D}" srcOrd="0" destOrd="0" presId="urn:microsoft.com/office/officeart/2005/8/layout/radial1"/>
    <dgm:cxn modelId="{C74358BA-7E63-4FCC-B6B9-50D46A881993}" type="presOf" srcId="{B179D74B-D7BA-4ED1-A72F-D0DA76E8417A}" destId="{22672531-8C33-499F-A8B8-1F76FA72B8E1}" srcOrd="0" destOrd="0" presId="urn:microsoft.com/office/officeart/2005/8/layout/radial1"/>
    <dgm:cxn modelId="{15A2BEBA-BFD5-4334-8A52-9A9D47155D92}" srcId="{1F8E4B7B-3190-492B-BA7B-9B52CE7D79BE}" destId="{2C5A668E-7D5C-4ABF-8FFC-18A5A96A1DA9}" srcOrd="2" destOrd="0" parTransId="{90B2D13E-1E7D-4C52-B871-EA356C089E73}" sibTransId="{CB361F55-463C-460A-ABD2-F8D352C625BB}"/>
    <dgm:cxn modelId="{46FABFBB-B13D-4D4A-BA26-7776B7A45EE0}" srcId="{1F8E4B7B-3190-492B-BA7B-9B52CE7D79BE}" destId="{741C1C53-ADB0-4601-9C21-1AAE68E9BA77}" srcOrd="15" destOrd="0" parTransId="{787F8F0E-AB9C-4B5E-8FD0-E0A17B99B8FC}" sibTransId="{D3BA8B9C-BFDD-42F1-9379-2D68E54701DB}"/>
    <dgm:cxn modelId="{67B53CC9-EAD6-4807-A826-60948956F288}" srcId="{B179D74B-D7BA-4ED1-A72F-D0DA76E8417A}" destId="{D3913F27-E24C-40CD-AFE9-DDAE93138E32}" srcOrd="3" destOrd="0" parTransId="{F986B101-2D04-4E3D-8735-12066002DCA2}" sibTransId="{CB8E9DCB-886A-4917-B75A-D6CABEF1A2D5}"/>
    <dgm:cxn modelId="{E148A0D3-8D00-4F79-9FC7-9CFB7CAB6119}" type="presOf" srcId="{0F2A6DB5-927D-44B7-9171-2FB070ED106A}" destId="{6C9CD09E-F22F-4A55-96FD-BB47BC61BA04}" srcOrd="0" destOrd="0" presId="urn:microsoft.com/office/officeart/2005/8/layout/radial1"/>
    <dgm:cxn modelId="{6E64CDD4-DD55-4879-97F3-53C289B68D18}" srcId="{1F8E4B7B-3190-492B-BA7B-9B52CE7D79BE}" destId="{6ECB981E-F085-4D98-9472-2BE577BE507B}" srcOrd="14" destOrd="0" parTransId="{EC7F1BEB-B370-461E-8CB4-1ECA98D18C84}" sibTransId="{D3D34119-1DE8-4F0A-9806-7E2D0E5E3C70}"/>
    <dgm:cxn modelId="{1CCB5CD6-A449-4F0C-B738-733A4A8791CB}" srcId="{B179D74B-D7BA-4ED1-A72F-D0DA76E8417A}" destId="{CB11ECBB-D97D-4E28-BFF1-96CBD576E98C}" srcOrd="5" destOrd="0" parTransId="{188EE289-C2F8-4B8B-9CD7-D20DE442E45A}" sibTransId="{CB387BF9-7D96-4599-938D-9467976A18FC}"/>
    <dgm:cxn modelId="{AA3F12DE-7769-493E-99C9-8E1AE246D8A2}" type="presOf" srcId="{C3B366E1-35BE-4501-9211-79E56F24F0B1}" destId="{21AB2C71-7445-44F1-88DA-8920B87614F7}" srcOrd="0" destOrd="0" presId="urn:microsoft.com/office/officeart/2005/8/layout/radial1"/>
    <dgm:cxn modelId="{301ADCE0-913D-4BAA-BFE9-E6D4ECC067ED}" type="presOf" srcId="{607EE9E9-D002-42FE-B74D-D945412804DF}" destId="{2CB797D3-131D-4B40-8D1C-3C0BCCD4E26A}" srcOrd="0" destOrd="0" presId="urn:microsoft.com/office/officeart/2005/8/layout/radial1"/>
    <dgm:cxn modelId="{62680DEC-9C34-439E-B5E6-62FFB572AD0F}" srcId="{1F8E4B7B-3190-492B-BA7B-9B52CE7D79BE}" destId="{3FAF614F-E111-4CCB-86C3-AD6B6950CF5A}" srcOrd="9" destOrd="0" parTransId="{62F22F46-97B3-4776-9088-8B2D67E1DD78}" sibTransId="{EF0EA7DB-F32A-4220-89A0-6BB29D5CB53B}"/>
    <dgm:cxn modelId="{963390EE-732A-4464-9C4E-43BABBACF10E}" srcId="{1F8E4B7B-3190-492B-BA7B-9B52CE7D79BE}" destId="{3623DD47-19D7-4019-8FB7-1E149297DD9F}" srcOrd="1" destOrd="0" parTransId="{9995F5A8-ABBF-44A3-BB3C-D4F87558406C}" sibTransId="{9FC889A3-011F-49CB-BA81-845054F9426C}"/>
    <dgm:cxn modelId="{0056C6F0-81D1-47C9-84A7-691B8A3373C5}" srcId="{1F8E4B7B-3190-492B-BA7B-9B52CE7D79BE}" destId="{BEB47B71-2B2B-471B-8254-6425DC3467DC}" srcOrd="3" destOrd="0" parTransId="{A40E38AA-33C7-4DB5-8CB8-FD872031BB8E}" sibTransId="{D6935280-0094-491F-B9B5-09793877922D}"/>
    <dgm:cxn modelId="{52CBE0F3-A358-4774-95B4-9D1067C3C687}" type="presOf" srcId="{F986B101-2D04-4E3D-8735-12066002DCA2}" destId="{E5D811FC-7971-4430-8A28-1798A91448B2}" srcOrd="0" destOrd="0" presId="urn:microsoft.com/office/officeart/2005/8/layout/radial1"/>
    <dgm:cxn modelId="{71CC0CD8-6E41-449D-9218-D7E2E8C77AFA}" type="presParOf" srcId="{FC4E895A-5CB6-4776-9D34-BC12EF08CF61}" destId="{22672531-8C33-499F-A8B8-1F76FA72B8E1}" srcOrd="0" destOrd="0" presId="urn:microsoft.com/office/officeart/2005/8/layout/radial1"/>
    <dgm:cxn modelId="{20937EC0-DF76-4400-921C-3D10AFB7C328}" type="presParOf" srcId="{FC4E895A-5CB6-4776-9D34-BC12EF08CF61}" destId="{2CB797D3-131D-4B40-8D1C-3C0BCCD4E26A}" srcOrd="1" destOrd="0" presId="urn:microsoft.com/office/officeart/2005/8/layout/radial1"/>
    <dgm:cxn modelId="{47C425CE-3650-4122-BDF7-6383B8BB110F}" type="presParOf" srcId="{2CB797D3-131D-4B40-8D1C-3C0BCCD4E26A}" destId="{9C4E9843-91FB-4B66-AD05-A718EA51A920}" srcOrd="0" destOrd="0" presId="urn:microsoft.com/office/officeart/2005/8/layout/radial1"/>
    <dgm:cxn modelId="{8841B5BC-2CD7-4EFC-B6CC-68B0B98143C0}" type="presParOf" srcId="{FC4E895A-5CB6-4776-9D34-BC12EF08CF61}" destId="{9F81A141-1B04-4A03-B238-37F7A90993F2}" srcOrd="2" destOrd="0" presId="urn:microsoft.com/office/officeart/2005/8/layout/radial1"/>
    <dgm:cxn modelId="{AF05EC86-373F-4442-ADF1-40554351436F}" type="presParOf" srcId="{FC4E895A-5CB6-4776-9D34-BC12EF08CF61}" destId="{09F81971-61A1-4CB0-8EEA-38BD69D84A68}" srcOrd="3" destOrd="0" presId="urn:microsoft.com/office/officeart/2005/8/layout/radial1"/>
    <dgm:cxn modelId="{82BD4D9C-62B1-4AE0-A071-5A77D7EECBC5}" type="presParOf" srcId="{09F81971-61A1-4CB0-8EEA-38BD69D84A68}" destId="{40A4609C-9060-46DB-B6FB-91E6E6B2159D}" srcOrd="0" destOrd="0" presId="urn:microsoft.com/office/officeart/2005/8/layout/radial1"/>
    <dgm:cxn modelId="{498CFE05-456C-4DB2-B6EA-1DEFE3F49DCA}" type="presParOf" srcId="{FC4E895A-5CB6-4776-9D34-BC12EF08CF61}" destId="{B4689F4D-C616-4B5A-AB08-969AFEC6F29C}" srcOrd="4" destOrd="0" presId="urn:microsoft.com/office/officeart/2005/8/layout/radial1"/>
    <dgm:cxn modelId="{3E5B2C36-DD13-403C-957A-22C8A2E2C7EC}" type="presParOf" srcId="{FC4E895A-5CB6-4776-9D34-BC12EF08CF61}" destId="{6CE479B8-58DF-48DD-AC0B-D0C5FC6877CB}" srcOrd="5" destOrd="0" presId="urn:microsoft.com/office/officeart/2005/8/layout/radial1"/>
    <dgm:cxn modelId="{8EA7D67E-998F-44D5-83C6-23C7598E2262}" type="presParOf" srcId="{6CE479B8-58DF-48DD-AC0B-D0C5FC6877CB}" destId="{6CEA8AA8-969F-4D16-AA37-493DEC7B2497}" srcOrd="0" destOrd="0" presId="urn:microsoft.com/office/officeart/2005/8/layout/radial1"/>
    <dgm:cxn modelId="{6F1C7A81-7F06-461B-901B-89768D02581B}" type="presParOf" srcId="{FC4E895A-5CB6-4776-9D34-BC12EF08CF61}" destId="{A6529843-AF44-44C9-93DF-E3B0991FDD04}" srcOrd="6" destOrd="0" presId="urn:microsoft.com/office/officeart/2005/8/layout/radial1"/>
    <dgm:cxn modelId="{8B70F1EE-A0AC-4779-B319-89B9A104F96B}" type="presParOf" srcId="{FC4E895A-5CB6-4776-9D34-BC12EF08CF61}" destId="{E5D811FC-7971-4430-8A28-1798A91448B2}" srcOrd="7" destOrd="0" presId="urn:microsoft.com/office/officeart/2005/8/layout/radial1"/>
    <dgm:cxn modelId="{3CA442E5-8E05-4C34-BF47-819E382EEB56}" type="presParOf" srcId="{E5D811FC-7971-4430-8A28-1798A91448B2}" destId="{DF6EDE72-0B1B-4A13-B586-C939D94F44B0}" srcOrd="0" destOrd="0" presId="urn:microsoft.com/office/officeart/2005/8/layout/radial1"/>
    <dgm:cxn modelId="{D091F56B-8ABD-49A7-8453-05E8CEFE94BE}" type="presParOf" srcId="{FC4E895A-5CB6-4776-9D34-BC12EF08CF61}" destId="{B73BB58B-01B7-42F4-9905-9F1B2B2B2E86}" srcOrd="8" destOrd="0" presId="urn:microsoft.com/office/officeart/2005/8/layout/radial1"/>
    <dgm:cxn modelId="{CC6B14E8-E03A-40FF-B14F-B4762D075042}" type="presParOf" srcId="{FC4E895A-5CB6-4776-9D34-BC12EF08CF61}" destId="{38A04AD7-3C30-42FD-9169-981E636C19E5}" srcOrd="9" destOrd="0" presId="urn:microsoft.com/office/officeart/2005/8/layout/radial1"/>
    <dgm:cxn modelId="{BB500537-7FDF-4176-A335-4CDA12F71D67}" type="presParOf" srcId="{38A04AD7-3C30-42FD-9169-981E636C19E5}" destId="{ACABAC21-A12D-4CBC-B952-3A73C95768F1}" srcOrd="0" destOrd="0" presId="urn:microsoft.com/office/officeart/2005/8/layout/radial1"/>
    <dgm:cxn modelId="{350F7741-998B-4B93-9F68-EDE895AA46C0}" type="presParOf" srcId="{FC4E895A-5CB6-4776-9D34-BC12EF08CF61}" destId="{21AB2C71-7445-44F1-88DA-8920B87614F7}" srcOrd="10" destOrd="0" presId="urn:microsoft.com/office/officeart/2005/8/layout/radial1"/>
    <dgm:cxn modelId="{67759CF7-2A0E-4C89-89D9-26BEE0EA72AA}" type="presParOf" srcId="{FC4E895A-5CB6-4776-9D34-BC12EF08CF61}" destId="{D361E89F-B8C5-473F-93AE-E8395697221D}" srcOrd="11" destOrd="0" presId="urn:microsoft.com/office/officeart/2005/8/layout/radial1"/>
    <dgm:cxn modelId="{FF87334B-70A3-4124-8E56-FC2BD5B68D29}" type="presParOf" srcId="{D361E89F-B8C5-473F-93AE-E8395697221D}" destId="{B721CA6A-28FB-49C6-927F-F2AA52CB09CE}" srcOrd="0" destOrd="0" presId="urn:microsoft.com/office/officeart/2005/8/layout/radial1"/>
    <dgm:cxn modelId="{71B5E93E-C928-4D39-8348-B2D393DDFCAD}" type="presParOf" srcId="{FC4E895A-5CB6-4776-9D34-BC12EF08CF61}" destId="{B7D85B20-D7E5-44FC-8F35-59EA31B4697F}" srcOrd="12" destOrd="0" presId="urn:microsoft.com/office/officeart/2005/8/layout/radial1"/>
    <dgm:cxn modelId="{0F04B85C-8996-4573-A627-ACD3ACAE2B27}" type="presParOf" srcId="{FC4E895A-5CB6-4776-9D34-BC12EF08CF61}" destId="{4A7B1A07-E4F0-4C30-87B9-3EB407D5B2B1}" srcOrd="13" destOrd="0" presId="urn:microsoft.com/office/officeart/2005/8/layout/radial1"/>
    <dgm:cxn modelId="{CB1AF145-96B4-48A2-9931-818DFD60F23E}" type="presParOf" srcId="{4A7B1A07-E4F0-4C30-87B9-3EB407D5B2B1}" destId="{A8740986-3C53-4A51-BBC0-219CC41D3703}" srcOrd="0" destOrd="0" presId="urn:microsoft.com/office/officeart/2005/8/layout/radial1"/>
    <dgm:cxn modelId="{666852D4-AE6F-4E35-ACDF-A3C61757C02E}" type="presParOf" srcId="{FC4E895A-5CB6-4776-9D34-BC12EF08CF61}" destId="{6C9CD09E-F22F-4A55-96FD-BB47BC61BA04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8E4B7B-3190-492B-BA7B-9B52CE7D79BE}" type="doc">
      <dgm:prSet loTypeId="urn:microsoft.com/office/officeart/2005/8/layout/radial1" loCatId="cycle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B179D74B-D7BA-4ED1-A72F-D0DA76E8417A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spcAft>
              <a:spcPct val="35000"/>
            </a:spcAft>
          </a:pP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</a:t>
          </a:r>
          <a:r>
            <a:rPr lang="ru-RU" sz="1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</a:p>
        <a:p>
          <a:pPr>
            <a:spcAft>
              <a:spcPts val="0"/>
            </a:spcAft>
          </a:pP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10 164,331</a:t>
          </a:r>
        </a:p>
        <a:p>
          <a:pPr>
            <a:spcAft>
              <a:spcPts val="0"/>
            </a:spcAft>
          </a:pP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тыс.</a:t>
          </a:r>
          <a:r>
            <a:rPr lang="en-US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</a:t>
          </a:r>
          <a:r>
            <a:rPr lang="ru-RU" sz="1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. </a:t>
          </a:r>
        </a:p>
        <a:p>
          <a:pPr>
            <a:spcAft>
              <a:spcPts val="0"/>
            </a:spcAft>
          </a:pP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100 %</a:t>
          </a:r>
        </a:p>
      </dgm:t>
    </dgm:pt>
    <dgm:pt modelId="{2593081F-B3F6-458C-9839-9366C7AB704F}" type="par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467CE14-FCF4-4A26-A9B5-33DBF19BA512}" type="sib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3B366E1-35BE-4501-9211-79E56F24F0B1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Культура, кинематография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100,000</a:t>
          </a:r>
        </a:p>
        <a:p>
          <a:pPr>
            <a:spcAft>
              <a:spcPts val="0"/>
            </a:spcAft>
          </a:pPr>
          <a:r>
            <a:rPr lang="ru-RU" sz="1400" b="1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.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1,0%</a:t>
          </a:r>
        </a:p>
      </dgm:t>
    </dgm:pt>
    <dgm:pt modelId="{4199C120-FE21-41AC-9A33-F6885A63D66E}" type="parTrans" cxnId="{1B2D08A9-FD2B-4C26-B84F-A6C6038E479D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B4F022C-2B6F-4D5A-8949-0266BBDB6FAD}" type="sibTrans" cxnId="{1B2D08A9-FD2B-4C26-B84F-A6C6038E479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6AAF225-5D0C-4A0D-BEB7-105BB5E777DF}">
      <dgm:prSet/>
      <dgm:spPr/>
      <dgm:t>
        <a:bodyPr/>
        <a:lstStyle/>
        <a:p>
          <a:endParaRPr lang="ru-RU" sz="1400" dirty="0"/>
        </a:p>
      </dgm:t>
    </dgm:pt>
    <dgm:pt modelId="{26DC4018-436F-46AB-8945-1FE7E07EAD0E}" type="parTrans" cxnId="{FE0BCF8E-D340-454A-9D1E-33E5D03F5E12}">
      <dgm:prSet/>
      <dgm:spPr/>
      <dgm:t>
        <a:bodyPr/>
        <a:lstStyle/>
        <a:p>
          <a:endParaRPr lang="ru-RU"/>
        </a:p>
      </dgm:t>
    </dgm:pt>
    <dgm:pt modelId="{E0152153-8D94-4B8E-83BA-7CFDB2DE7512}" type="sibTrans" cxnId="{FE0BCF8E-D340-454A-9D1E-33E5D03F5E12}">
      <dgm:prSet/>
      <dgm:spPr/>
      <dgm:t>
        <a:bodyPr/>
        <a:lstStyle/>
        <a:p>
          <a:endParaRPr lang="ru-RU"/>
        </a:p>
      </dgm:t>
    </dgm:pt>
    <dgm:pt modelId="{2C5A668E-7D5C-4ABF-8FFC-18A5A96A1DA9}">
      <dgm:prSet/>
      <dgm:spPr/>
      <dgm:t>
        <a:bodyPr/>
        <a:lstStyle/>
        <a:p>
          <a:endParaRPr lang="ru-RU" sz="1400" dirty="0"/>
        </a:p>
      </dgm:t>
    </dgm:pt>
    <dgm:pt modelId="{90B2D13E-1E7D-4C52-B871-EA356C089E73}" type="parTrans" cxnId="{15A2BEBA-BFD5-4334-8A52-9A9D47155D92}">
      <dgm:prSet/>
      <dgm:spPr/>
      <dgm:t>
        <a:bodyPr/>
        <a:lstStyle/>
        <a:p>
          <a:endParaRPr lang="ru-RU"/>
        </a:p>
      </dgm:t>
    </dgm:pt>
    <dgm:pt modelId="{CB361F55-463C-460A-ABD2-F8D352C625BB}" type="sibTrans" cxnId="{15A2BEBA-BFD5-4334-8A52-9A9D47155D92}">
      <dgm:prSet/>
      <dgm:spPr/>
      <dgm:t>
        <a:bodyPr/>
        <a:lstStyle/>
        <a:p>
          <a:endParaRPr lang="ru-RU"/>
        </a:p>
      </dgm:t>
    </dgm:pt>
    <dgm:pt modelId="{BEB47B71-2B2B-471B-8254-6425DC3467DC}">
      <dgm:prSet/>
      <dgm:spPr/>
      <dgm:t>
        <a:bodyPr/>
        <a:lstStyle/>
        <a:p>
          <a:endParaRPr lang="ru-RU" sz="1400"/>
        </a:p>
      </dgm:t>
    </dgm:pt>
    <dgm:pt modelId="{A40E38AA-33C7-4DB5-8CB8-FD872031BB8E}" type="parTrans" cxnId="{0056C6F0-81D1-47C9-84A7-691B8A3373C5}">
      <dgm:prSet/>
      <dgm:spPr/>
      <dgm:t>
        <a:bodyPr/>
        <a:lstStyle/>
        <a:p>
          <a:endParaRPr lang="ru-RU"/>
        </a:p>
      </dgm:t>
    </dgm:pt>
    <dgm:pt modelId="{D6935280-0094-491F-B9B5-09793877922D}" type="sibTrans" cxnId="{0056C6F0-81D1-47C9-84A7-691B8A3373C5}">
      <dgm:prSet/>
      <dgm:spPr/>
      <dgm:t>
        <a:bodyPr/>
        <a:lstStyle/>
        <a:p>
          <a:endParaRPr lang="ru-RU"/>
        </a:p>
      </dgm:t>
    </dgm:pt>
    <dgm:pt modelId="{12DE6670-7AE1-4322-9259-28A3BD2796B6}">
      <dgm:prSet/>
      <dgm:spPr/>
      <dgm:t>
        <a:bodyPr/>
        <a:lstStyle/>
        <a:p>
          <a:endParaRPr lang="ru-RU" sz="1400"/>
        </a:p>
      </dgm:t>
    </dgm:pt>
    <dgm:pt modelId="{DF948D65-6815-4523-B8A9-C249219E992E}" type="parTrans" cxnId="{74181810-410D-4DD9-BA65-624BC33E792F}">
      <dgm:prSet/>
      <dgm:spPr/>
      <dgm:t>
        <a:bodyPr/>
        <a:lstStyle/>
        <a:p>
          <a:endParaRPr lang="ru-RU"/>
        </a:p>
      </dgm:t>
    </dgm:pt>
    <dgm:pt modelId="{344CD693-323B-42FB-880B-B9B8A805CF9F}" type="sibTrans" cxnId="{74181810-410D-4DD9-BA65-624BC33E792F}">
      <dgm:prSet/>
      <dgm:spPr/>
      <dgm:t>
        <a:bodyPr/>
        <a:lstStyle/>
        <a:p>
          <a:endParaRPr lang="ru-RU"/>
        </a:p>
      </dgm:t>
    </dgm:pt>
    <dgm:pt modelId="{B84009C1-1397-4DD5-89E8-97AF7D6E1DC0}">
      <dgm:prSet/>
      <dgm:spPr/>
      <dgm:t>
        <a:bodyPr/>
        <a:lstStyle/>
        <a:p>
          <a:endParaRPr lang="ru-RU" sz="1400"/>
        </a:p>
      </dgm:t>
    </dgm:pt>
    <dgm:pt modelId="{A25F939E-937A-4E54-8470-45BEA4B44D22}" type="parTrans" cxnId="{CC52372C-3F24-4976-B368-F722462C358C}">
      <dgm:prSet/>
      <dgm:spPr/>
      <dgm:t>
        <a:bodyPr/>
        <a:lstStyle/>
        <a:p>
          <a:endParaRPr lang="ru-RU"/>
        </a:p>
      </dgm:t>
    </dgm:pt>
    <dgm:pt modelId="{9D171216-9D62-46A2-88BD-E280D347225E}" type="sibTrans" cxnId="{CC52372C-3F24-4976-B368-F722462C358C}">
      <dgm:prSet/>
      <dgm:spPr/>
      <dgm:t>
        <a:bodyPr/>
        <a:lstStyle/>
        <a:p>
          <a:endParaRPr lang="ru-RU"/>
        </a:p>
      </dgm:t>
    </dgm:pt>
    <dgm:pt modelId="{5A1914C5-A470-4C7F-BD45-3BF4A505E61B}">
      <dgm:prSet/>
      <dgm:spPr/>
      <dgm:t>
        <a:bodyPr/>
        <a:lstStyle/>
        <a:p>
          <a:pPr rtl="0"/>
          <a:endParaRPr lang="ru-RU" sz="1400" b="0" i="0" u="none" baseline="0"/>
        </a:p>
      </dgm:t>
    </dgm:pt>
    <dgm:pt modelId="{71F6EE6C-D40F-43B8-9966-BC7473CFE9A1}" type="parTrans" cxnId="{A8874F13-6538-48E1-A11B-C8286704D7D5}">
      <dgm:prSet/>
      <dgm:spPr/>
      <dgm:t>
        <a:bodyPr/>
        <a:lstStyle/>
        <a:p>
          <a:endParaRPr lang="ru-RU"/>
        </a:p>
      </dgm:t>
    </dgm:pt>
    <dgm:pt modelId="{FA038D41-E7F2-46FE-BE06-27D296653FF9}" type="sibTrans" cxnId="{A8874F13-6538-48E1-A11B-C8286704D7D5}">
      <dgm:prSet/>
      <dgm:spPr/>
      <dgm:t>
        <a:bodyPr/>
        <a:lstStyle/>
        <a:p>
          <a:endParaRPr lang="ru-RU"/>
        </a:p>
      </dgm:t>
    </dgm:pt>
    <dgm:pt modelId="{DAB78C95-2ABE-43A1-8C52-982D711CBBD3}">
      <dgm:prSet/>
      <dgm:spPr/>
      <dgm:t>
        <a:bodyPr/>
        <a:lstStyle/>
        <a:p>
          <a:endParaRPr lang="ru-RU" sz="1400"/>
        </a:p>
      </dgm:t>
    </dgm:pt>
    <dgm:pt modelId="{68E9A88C-222F-4CBE-8233-E72B4E8D0964}" type="parTrans" cxnId="{B6EBD744-2FC9-4DB6-AADB-A0DC8052B6D6}">
      <dgm:prSet/>
      <dgm:spPr/>
      <dgm:t>
        <a:bodyPr/>
        <a:lstStyle/>
        <a:p>
          <a:endParaRPr lang="ru-RU"/>
        </a:p>
      </dgm:t>
    </dgm:pt>
    <dgm:pt modelId="{6F327190-DB13-42A5-981B-3AAC049E85D9}" type="sibTrans" cxnId="{B6EBD744-2FC9-4DB6-AADB-A0DC8052B6D6}">
      <dgm:prSet/>
      <dgm:spPr/>
      <dgm:t>
        <a:bodyPr/>
        <a:lstStyle/>
        <a:p>
          <a:endParaRPr lang="ru-RU"/>
        </a:p>
      </dgm:t>
    </dgm:pt>
    <dgm:pt modelId="{F62287E6-B8D7-4BF8-B2CD-9BB47DA6CC3F}">
      <dgm:prSet/>
      <dgm:spPr/>
      <dgm:t>
        <a:bodyPr/>
        <a:lstStyle/>
        <a:p>
          <a:endParaRPr lang="ru-RU" sz="1400"/>
        </a:p>
      </dgm:t>
    </dgm:pt>
    <dgm:pt modelId="{784B67E4-7427-485C-964B-FC04C79BA646}" type="parTrans" cxnId="{772AAF1E-BAD1-4AC7-A11E-46EFCFCC3F45}">
      <dgm:prSet/>
      <dgm:spPr/>
      <dgm:t>
        <a:bodyPr/>
        <a:lstStyle/>
        <a:p>
          <a:endParaRPr lang="ru-RU"/>
        </a:p>
      </dgm:t>
    </dgm:pt>
    <dgm:pt modelId="{DEDA7E1E-93E9-4BE0-8563-B2A55B7186D9}" type="sibTrans" cxnId="{772AAF1E-BAD1-4AC7-A11E-46EFCFCC3F45}">
      <dgm:prSet/>
      <dgm:spPr/>
      <dgm:t>
        <a:bodyPr/>
        <a:lstStyle/>
        <a:p>
          <a:endParaRPr lang="ru-RU"/>
        </a:p>
      </dgm:t>
    </dgm:pt>
    <dgm:pt modelId="{3FAF614F-E111-4CCB-86C3-AD6B6950CF5A}">
      <dgm:prSet/>
      <dgm:spPr/>
      <dgm:t>
        <a:bodyPr/>
        <a:lstStyle/>
        <a:p>
          <a:endParaRPr lang="ru-RU" sz="1400"/>
        </a:p>
      </dgm:t>
    </dgm:pt>
    <dgm:pt modelId="{62F22F46-97B3-4776-9088-8B2D67E1DD78}" type="parTrans" cxnId="{62680DEC-9C34-439E-B5E6-62FFB572AD0F}">
      <dgm:prSet/>
      <dgm:spPr/>
      <dgm:t>
        <a:bodyPr/>
        <a:lstStyle/>
        <a:p>
          <a:endParaRPr lang="ru-RU"/>
        </a:p>
      </dgm:t>
    </dgm:pt>
    <dgm:pt modelId="{EF0EA7DB-F32A-4220-89A0-6BB29D5CB53B}" type="sibTrans" cxnId="{62680DEC-9C34-439E-B5E6-62FFB572AD0F}">
      <dgm:prSet/>
      <dgm:spPr/>
      <dgm:t>
        <a:bodyPr/>
        <a:lstStyle/>
        <a:p>
          <a:endParaRPr lang="ru-RU"/>
        </a:p>
      </dgm:t>
    </dgm:pt>
    <dgm:pt modelId="{BFF29C8B-E435-4586-9B3B-5CD319718742}">
      <dgm:prSet/>
      <dgm:spPr/>
      <dgm:t>
        <a:bodyPr/>
        <a:lstStyle/>
        <a:p>
          <a:endParaRPr lang="ru-RU" sz="1400"/>
        </a:p>
      </dgm:t>
    </dgm:pt>
    <dgm:pt modelId="{419C7814-EE9B-426A-A5E9-042BFEFACDAA}" type="parTrans" cxnId="{79ED8E35-A2BE-4B2E-9069-4F2BA267B33D}">
      <dgm:prSet/>
      <dgm:spPr/>
      <dgm:t>
        <a:bodyPr/>
        <a:lstStyle/>
        <a:p>
          <a:endParaRPr lang="ru-RU"/>
        </a:p>
      </dgm:t>
    </dgm:pt>
    <dgm:pt modelId="{C7795094-6DB5-4D91-9F9E-0C5AD0001A30}" type="sibTrans" cxnId="{79ED8E35-A2BE-4B2E-9069-4F2BA267B33D}">
      <dgm:prSet/>
      <dgm:spPr/>
      <dgm:t>
        <a:bodyPr/>
        <a:lstStyle/>
        <a:p>
          <a:endParaRPr lang="ru-RU"/>
        </a:p>
      </dgm:t>
    </dgm:pt>
    <dgm:pt modelId="{28FD6451-45F9-4296-BBCE-E3E90B8102E0}">
      <dgm:prSet/>
      <dgm:spPr/>
      <dgm:t>
        <a:bodyPr/>
        <a:lstStyle/>
        <a:p>
          <a:endParaRPr lang="ru-RU" sz="1400"/>
        </a:p>
      </dgm:t>
    </dgm:pt>
    <dgm:pt modelId="{2F72FD44-569C-476B-8044-6892A8D39D54}" type="parTrans" cxnId="{199ADF5D-5788-40B1-AA66-A9206F28E623}">
      <dgm:prSet/>
      <dgm:spPr/>
      <dgm:t>
        <a:bodyPr/>
        <a:lstStyle/>
        <a:p>
          <a:endParaRPr lang="ru-RU"/>
        </a:p>
      </dgm:t>
    </dgm:pt>
    <dgm:pt modelId="{54EBC7FE-99CE-43D4-B909-844D90D79D25}" type="sibTrans" cxnId="{199ADF5D-5788-40B1-AA66-A9206F28E623}">
      <dgm:prSet/>
      <dgm:spPr/>
      <dgm:t>
        <a:bodyPr/>
        <a:lstStyle/>
        <a:p>
          <a:endParaRPr lang="ru-RU"/>
        </a:p>
      </dgm:t>
    </dgm:pt>
    <dgm:pt modelId="{54969B65-E0AB-4F14-8FAC-AC3A53C308A4}">
      <dgm:prSet/>
      <dgm:spPr/>
      <dgm:t>
        <a:bodyPr/>
        <a:lstStyle/>
        <a:p>
          <a:endParaRPr lang="ru-RU" sz="1400"/>
        </a:p>
      </dgm:t>
    </dgm:pt>
    <dgm:pt modelId="{1A8C79CC-737D-47B3-9125-BF9E52A9ED44}" type="parTrans" cxnId="{D7C32E66-81EA-4D82-A505-FE7E733AE619}">
      <dgm:prSet/>
      <dgm:spPr/>
      <dgm:t>
        <a:bodyPr/>
        <a:lstStyle/>
        <a:p>
          <a:endParaRPr lang="ru-RU"/>
        </a:p>
      </dgm:t>
    </dgm:pt>
    <dgm:pt modelId="{A4E8447A-2906-4868-9FB8-53A78A892423}" type="sibTrans" cxnId="{D7C32E66-81EA-4D82-A505-FE7E733AE619}">
      <dgm:prSet/>
      <dgm:spPr/>
      <dgm:t>
        <a:bodyPr/>
        <a:lstStyle/>
        <a:p>
          <a:endParaRPr lang="ru-RU"/>
        </a:p>
      </dgm:t>
    </dgm:pt>
    <dgm:pt modelId="{4DEE234A-F768-4B72-9D96-AB0E984D0FB0}">
      <dgm:prSet/>
      <dgm:spPr/>
      <dgm:t>
        <a:bodyPr/>
        <a:lstStyle/>
        <a:p>
          <a:endParaRPr lang="ru-RU" sz="1400"/>
        </a:p>
      </dgm:t>
    </dgm:pt>
    <dgm:pt modelId="{1493922C-B4E1-4ADB-B1BD-D593609F293B}" type="parTrans" cxnId="{6AF933AA-2057-4700-99BF-1DC996F2DA47}">
      <dgm:prSet/>
      <dgm:spPr/>
      <dgm:t>
        <a:bodyPr/>
        <a:lstStyle/>
        <a:p>
          <a:endParaRPr lang="ru-RU"/>
        </a:p>
      </dgm:t>
    </dgm:pt>
    <dgm:pt modelId="{C886C9CC-4E17-49C8-965F-8B6531D0AE20}" type="sibTrans" cxnId="{6AF933AA-2057-4700-99BF-1DC996F2DA47}">
      <dgm:prSet/>
      <dgm:spPr/>
      <dgm:t>
        <a:bodyPr/>
        <a:lstStyle/>
        <a:p>
          <a:endParaRPr lang="ru-RU"/>
        </a:p>
      </dgm:t>
    </dgm:pt>
    <dgm:pt modelId="{6ECB981E-F085-4D98-9472-2BE577BE507B}">
      <dgm:prSet/>
      <dgm:spPr/>
      <dgm:t>
        <a:bodyPr/>
        <a:lstStyle/>
        <a:p>
          <a:endParaRPr lang="ru-RU" sz="1400"/>
        </a:p>
      </dgm:t>
    </dgm:pt>
    <dgm:pt modelId="{EC7F1BEB-B370-461E-8CB4-1ECA98D18C84}" type="parTrans" cxnId="{6E64CDD4-DD55-4879-97F3-53C289B68D18}">
      <dgm:prSet/>
      <dgm:spPr/>
      <dgm:t>
        <a:bodyPr/>
        <a:lstStyle/>
        <a:p>
          <a:endParaRPr lang="ru-RU"/>
        </a:p>
      </dgm:t>
    </dgm:pt>
    <dgm:pt modelId="{D3D34119-1DE8-4F0A-9806-7E2D0E5E3C70}" type="sibTrans" cxnId="{6E64CDD4-DD55-4879-97F3-53C289B68D18}">
      <dgm:prSet/>
      <dgm:spPr/>
      <dgm:t>
        <a:bodyPr/>
        <a:lstStyle/>
        <a:p>
          <a:endParaRPr lang="ru-RU"/>
        </a:p>
      </dgm:t>
    </dgm:pt>
    <dgm:pt modelId="{741C1C53-ADB0-4601-9C21-1AAE68E9BA77}">
      <dgm:prSet/>
      <dgm:spPr/>
      <dgm:t>
        <a:bodyPr/>
        <a:lstStyle/>
        <a:p>
          <a:endParaRPr lang="ru-RU" sz="1400"/>
        </a:p>
      </dgm:t>
    </dgm:pt>
    <dgm:pt modelId="{787F8F0E-AB9C-4B5E-8FD0-E0A17B99B8FC}" type="parTrans" cxnId="{46FABFBB-B13D-4D4A-BA26-7776B7A45EE0}">
      <dgm:prSet/>
      <dgm:spPr/>
      <dgm:t>
        <a:bodyPr/>
        <a:lstStyle/>
        <a:p>
          <a:endParaRPr lang="ru-RU"/>
        </a:p>
      </dgm:t>
    </dgm:pt>
    <dgm:pt modelId="{D3BA8B9C-BFDD-42F1-9379-2D68E54701DB}" type="sibTrans" cxnId="{46FABFBB-B13D-4D4A-BA26-7776B7A45EE0}">
      <dgm:prSet/>
      <dgm:spPr/>
      <dgm:t>
        <a:bodyPr/>
        <a:lstStyle/>
        <a:p>
          <a:endParaRPr lang="ru-RU"/>
        </a:p>
      </dgm:t>
    </dgm:pt>
    <dgm:pt modelId="{2EE46889-1A09-4806-B089-801B04171E60}">
      <dgm:prSet/>
      <dgm:spPr/>
      <dgm:t>
        <a:bodyPr/>
        <a:lstStyle/>
        <a:p>
          <a:endParaRPr lang="ru-RU" sz="1400"/>
        </a:p>
      </dgm:t>
    </dgm:pt>
    <dgm:pt modelId="{A6000D43-5024-43C0-8574-7AEB0E68720C}" type="parTrans" cxnId="{A1F87E69-0B9E-448D-B0F8-A8DE77958EE7}">
      <dgm:prSet/>
      <dgm:spPr/>
      <dgm:t>
        <a:bodyPr/>
        <a:lstStyle/>
        <a:p>
          <a:endParaRPr lang="ru-RU"/>
        </a:p>
      </dgm:t>
    </dgm:pt>
    <dgm:pt modelId="{67DDBE8F-98D4-49F8-8FAB-FF2F0E4F950D}" type="sibTrans" cxnId="{A1F87E69-0B9E-448D-B0F8-A8DE77958EE7}">
      <dgm:prSet/>
      <dgm:spPr/>
      <dgm:t>
        <a:bodyPr/>
        <a:lstStyle/>
        <a:p>
          <a:endParaRPr lang="ru-RU"/>
        </a:p>
      </dgm:t>
    </dgm:pt>
    <dgm:pt modelId="{242AF77D-89F5-4194-891F-3D46DF8205EE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b="0" i="0" dirty="0">
              <a:effectLst/>
              <a:latin typeface="Times New Roman" pitchFamily="18" charset="0"/>
              <a:cs typeface="Times New Roman" pitchFamily="18" charset="0"/>
            </a:rPr>
            <a:t>Условно утвержденные расходы </a:t>
          </a:r>
          <a:r>
            <a:rPr lang="ru-RU" sz="1400" b="1" i="0" dirty="0">
              <a:effectLst/>
              <a:latin typeface="Times New Roman" pitchFamily="18" charset="0"/>
              <a:cs typeface="Times New Roman" pitchFamily="18" charset="0"/>
            </a:rPr>
            <a:t>249,71930</a:t>
          </a:r>
        </a:p>
        <a:p>
          <a:pPr>
            <a:spcAft>
              <a:spcPts val="0"/>
            </a:spcAft>
          </a:pPr>
          <a:r>
            <a:rPr lang="ru-RU" sz="1400" b="1" i="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i="0" dirty="0">
              <a:effectLst/>
              <a:latin typeface="Times New Roman" pitchFamily="18" charset="0"/>
              <a:cs typeface="Times New Roman" pitchFamily="18" charset="0"/>
            </a:rPr>
            <a:t>.</a:t>
          </a:r>
          <a:r>
            <a:rPr lang="ru-RU" sz="1400" b="0" i="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i="0" dirty="0">
              <a:effectLst/>
              <a:latin typeface="Times New Roman" pitchFamily="18" charset="0"/>
              <a:cs typeface="Times New Roman" pitchFamily="18" charset="0"/>
            </a:rPr>
            <a:t>2,5%</a:t>
          </a:r>
        </a:p>
      </dgm:t>
    </dgm:pt>
    <dgm:pt modelId="{81D835F0-C1DF-4D67-A355-F2AAF649C4B1}" type="parTrans" cxnId="{0CAA7A1A-9F85-453B-BFBC-2125E7CD3A7D}">
      <dgm:prSet/>
      <dgm:spPr/>
      <dgm:t>
        <a:bodyPr/>
        <a:lstStyle/>
        <a:p>
          <a:endParaRPr lang="ru-RU"/>
        </a:p>
      </dgm:t>
    </dgm:pt>
    <dgm:pt modelId="{CD800B9F-45B8-4BC5-8503-B031BC6A40D3}" type="sibTrans" cxnId="{0CAA7A1A-9F85-453B-BFBC-2125E7CD3A7D}">
      <dgm:prSet/>
      <dgm:spPr/>
      <dgm:t>
        <a:bodyPr/>
        <a:lstStyle/>
        <a:p>
          <a:endParaRPr lang="ru-RU"/>
        </a:p>
      </dgm:t>
    </dgm:pt>
    <dgm:pt modelId="{5A305073-4AE3-4F5A-9103-E20EE30AA624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Национальная оборона    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174,256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тыс. руб. </a:t>
          </a:r>
        </a:p>
        <a:p>
          <a:pPr>
            <a:spcAft>
              <a:spcPct val="3500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1,7%</a:t>
          </a:r>
        </a:p>
      </dgm:t>
    </dgm:pt>
    <dgm:pt modelId="{E9C62FCB-D719-489F-AD23-B2692E2F13DF}" type="sibTrans" cxnId="{1AB39086-C25E-4ABE-878B-C30FE648420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15828F25-D9DC-474E-BDB7-D0C96BB09D53}" type="parTrans" cxnId="{1AB39086-C25E-4ABE-878B-C30FE6484202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65A3735-5D80-4FA3-B867-379611BFBD38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b="0" dirty="0">
              <a:effectLst/>
              <a:latin typeface="Times New Roman" pitchFamily="18" charset="0"/>
              <a:cs typeface="Times New Roman" pitchFamily="18" charset="0"/>
            </a:rPr>
            <a:t>Социальная  политика  </a:t>
          </a:r>
        </a:p>
        <a:p>
          <a:pPr>
            <a:spcAft>
              <a:spcPts val="0"/>
            </a:spcAft>
          </a:pP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345,40704</a:t>
          </a:r>
          <a:endParaRPr lang="ru-RU" sz="1400" b="0" dirty="0">
            <a:effectLst/>
            <a:latin typeface="Times New Roman" pitchFamily="18" charset="0"/>
            <a:cs typeface="Times New Roman" pitchFamily="18" charset="0"/>
          </a:endParaRPr>
        </a:p>
        <a:p>
          <a:pPr>
            <a:spcAft>
              <a:spcPts val="0"/>
            </a:spcAft>
          </a:pPr>
          <a:r>
            <a:rPr lang="ru-RU" sz="1400" b="1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endParaRPr lang="ru-RU" sz="1400" b="1" dirty="0">
            <a:effectLst/>
            <a:latin typeface="Times New Roman" pitchFamily="18" charset="0"/>
            <a:cs typeface="Times New Roman" pitchFamily="18" charset="0"/>
          </a:endParaRP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3,4%. </a:t>
          </a:r>
        </a:p>
      </dgm:t>
    </dgm:pt>
    <dgm:pt modelId="{44CB75F3-3FAE-4B6F-BF71-2569BC52F44B}" type="sibTrans" cxnId="{3CCC519B-3654-49C7-866D-91000212BC6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07EE9E9-D002-42FE-B74D-D945412804DF}" type="parTrans" cxnId="{3CCC519B-3654-49C7-866D-91000212BC6A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3913F27-E24C-40CD-AFE9-DDAE93138E32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          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4 822,329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 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47,4%</a:t>
          </a:r>
        </a:p>
      </dgm:t>
    </dgm:pt>
    <dgm:pt modelId="{CB8E9DCB-886A-4917-B75A-D6CABEF1A2D5}" type="sibTrans" cxnId="{67B53CC9-EAD6-4807-A826-60948956F28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986B101-2D04-4E3D-8735-12066002DCA2}" type="parTrans" cxnId="{67B53CC9-EAD6-4807-A826-60948956F288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964B722-4857-4AEC-9076-99766DDA6E4A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b="0" dirty="0">
              <a:effectLst/>
              <a:latin typeface="Times New Roman" pitchFamily="18" charset="0"/>
              <a:cs typeface="Times New Roman" pitchFamily="18" charset="0"/>
            </a:rPr>
            <a:t>Национальная безопасност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ь 100,000</a:t>
          </a:r>
        </a:p>
        <a:p>
          <a:pPr>
            <a:spcAft>
              <a:spcPts val="0"/>
            </a:spcAft>
          </a:pPr>
          <a:r>
            <a:rPr lang="ru-RU" sz="1400" b="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.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1,0%</a:t>
          </a:r>
        </a:p>
      </dgm:t>
    </dgm:pt>
    <dgm:pt modelId="{B4FF2E4D-8E6E-4F7F-88F5-DCA0AA7EFC03}" type="parTrans" cxnId="{2A731B01-B2B9-4558-8EA8-89FCF56E4F82}">
      <dgm:prSet/>
      <dgm:spPr/>
      <dgm:t>
        <a:bodyPr/>
        <a:lstStyle/>
        <a:p>
          <a:endParaRPr lang="ru-RU"/>
        </a:p>
      </dgm:t>
    </dgm:pt>
    <dgm:pt modelId="{8EF72601-596F-49BE-89A5-1B5A4522901B}" type="sibTrans" cxnId="{2A731B01-B2B9-4558-8EA8-89FCF56E4F82}">
      <dgm:prSet/>
      <dgm:spPr/>
      <dgm:t>
        <a:bodyPr/>
        <a:lstStyle/>
        <a:p>
          <a:endParaRPr lang="ru-RU"/>
        </a:p>
      </dgm:t>
    </dgm:pt>
    <dgm:pt modelId="{C6A1BDBE-B799-45DE-8DF1-D0A56A293435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Жилищно-коммунальное хозяйство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4 222,61966</a:t>
          </a:r>
        </a:p>
        <a:p>
          <a:pPr>
            <a:spcAft>
              <a:spcPts val="0"/>
            </a:spcAft>
          </a:pPr>
          <a:r>
            <a:rPr lang="ru-RU" sz="1400" b="1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.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41,5%</a:t>
          </a:r>
        </a:p>
      </dgm:t>
    </dgm:pt>
    <dgm:pt modelId="{B358B0F7-9D28-4C8F-9C22-734A2FEDCC8D}" type="sibTrans" cxnId="{D015EBAF-0B0F-4D0A-8F07-38D39946D72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FE7A46F-F120-46C2-8441-BB1D9BA17B40}" type="parTrans" cxnId="{D015EBAF-0B0F-4D0A-8F07-38D39946D720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ED48AD9-DAB2-4E18-9D23-9EB0B5C514D7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Национальная экономика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150,0</a:t>
          </a:r>
        </a:p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тыс. руб.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1,5 %</a:t>
          </a:r>
        </a:p>
      </dgm:t>
    </dgm:pt>
    <dgm:pt modelId="{D373EBEC-0710-4437-BC3E-516BB9A23068}" type="parTrans" cxnId="{04E734CC-E451-4C3D-85D9-BFB971FAFFE1}">
      <dgm:prSet/>
      <dgm:spPr/>
      <dgm:t>
        <a:bodyPr/>
        <a:lstStyle/>
        <a:p>
          <a:endParaRPr lang="ru-RU"/>
        </a:p>
      </dgm:t>
    </dgm:pt>
    <dgm:pt modelId="{74F10626-43D1-46FA-A17F-1A700F411270}" type="sibTrans" cxnId="{04E734CC-E451-4C3D-85D9-BFB971FAFFE1}">
      <dgm:prSet/>
      <dgm:spPr/>
      <dgm:t>
        <a:bodyPr/>
        <a:lstStyle/>
        <a:p>
          <a:endParaRPr lang="ru-RU"/>
        </a:p>
      </dgm:t>
    </dgm:pt>
    <dgm:pt modelId="{FC4E895A-5CB6-4776-9D34-BC12EF08CF61}" type="pres">
      <dgm:prSet presAssocID="{1F8E4B7B-3190-492B-BA7B-9B52CE7D79BE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2672531-8C33-499F-A8B8-1F76FA72B8E1}" type="pres">
      <dgm:prSet presAssocID="{B179D74B-D7BA-4ED1-A72F-D0DA76E8417A}" presName="centerShape" presStyleLbl="node0" presStyleIdx="0" presStyleCnt="1" custAng="0" custScaleX="110795" custScaleY="97385" custLinFactNeighborX="8025" custLinFactNeighborY="-3518"/>
      <dgm:spPr/>
    </dgm:pt>
    <dgm:pt modelId="{2CB797D3-131D-4B40-8D1C-3C0BCCD4E26A}" type="pres">
      <dgm:prSet presAssocID="{607EE9E9-D002-42FE-B74D-D945412804DF}" presName="Name9" presStyleLbl="parChTrans1D2" presStyleIdx="0" presStyleCnt="8"/>
      <dgm:spPr/>
    </dgm:pt>
    <dgm:pt modelId="{9C4E9843-91FB-4B66-AD05-A718EA51A920}" type="pres">
      <dgm:prSet presAssocID="{607EE9E9-D002-42FE-B74D-D945412804DF}" presName="connTx" presStyleLbl="parChTrans1D2" presStyleIdx="0" presStyleCnt="8"/>
      <dgm:spPr/>
    </dgm:pt>
    <dgm:pt modelId="{9F81A141-1B04-4A03-B238-37F7A90993F2}" type="pres">
      <dgm:prSet presAssocID="{065A3735-5D80-4FA3-B867-379611BFBD38}" presName="node" presStyleLbl="node1" presStyleIdx="0" presStyleCnt="8" custScaleX="129819" custScaleY="106537" custRadScaleRad="95544" custRadScaleInc="-22228">
        <dgm:presLayoutVars>
          <dgm:bulletEnabled val="1"/>
        </dgm:presLayoutVars>
      </dgm:prSet>
      <dgm:spPr/>
    </dgm:pt>
    <dgm:pt modelId="{09F81971-61A1-4CB0-8EEA-38BD69D84A68}" type="pres">
      <dgm:prSet presAssocID="{15828F25-D9DC-474E-BDB7-D0C96BB09D53}" presName="Name9" presStyleLbl="parChTrans1D2" presStyleIdx="1" presStyleCnt="8"/>
      <dgm:spPr/>
    </dgm:pt>
    <dgm:pt modelId="{40A4609C-9060-46DB-B6FB-91E6E6B2159D}" type="pres">
      <dgm:prSet presAssocID="{15828F25-D9DC-474E-BDB7-D0C96BB09D53}" presName="connTx" presStyleLbl="parChTrans1D2" presStyleIdx="1" presStyleCnt="8"/>
      <dgm:spPr/>
    </dgm:pt>
    <dgm:pt modelId="{B4689F4D-C616-4B5A-AB08-969AFEC6F29C}" type="pres">
      <dgm:prSet presAssocID="{5A305073-4AE3-4F5A-9103-E20EE30AA624}" presName="node" presStyleLbl="node1" presStyleIdx="1" presStyleCnt="8" custScaleX="114176" custScaleY="111854" custRadScaleRad="148372" custRadScaleInc="291826">
        <dgm:presLayoutVars>
          <dgm:bulletEnabled val="1"/>
        </dgm:presLayoutVars>
      </dgm:prSet>
      <dgm:spPr/>
    </dgm:pt>
    <dgm:pt modelId="{2CAC11F4-DB56-4D55-BE71-31ED460F3B47}" type="pres">
      <dgm:prSet presAssocID="{B4FF2E4D-8E6E-4F7F-88F5-DCA0AA7EFC03}" presName="Name9" presStyleLbl="parChTrans1D2" presStyleIdx="2" presStyleCnt="8"/>
      <dgm:spPr/>
    </dgm:pt>
    <dgm:pt modelId="{9C0702A6-3D5B-49B5-8444-D5B244DD59F2}" type="pres">
      <dgm:prSet presAssocID="{B4FF2E4D-8E6E-4F7F-88F5-DCA0AA7EFC03}" presName="connTx" presStyleLbl="parChTrans1D2" presStyleIdx="2" presStyleCnt="8"/>
      <dgm:spPr/>
    </dgm:pt>
    <dgm:pt modelId="{2172D979-E5BA-41F6-9D5C-A6837235E415}" type="pres">
      <dgm:prSet presAssocID="{6964B722-4857-4AEC-9076-99766DDA6E4A}" presName="node" presStyleLbl="node1" presStyleIdx="2" presStyleCnt="8" custScaleX="135043" custScaleY="131857" custRadScaleRad="92649" custRadScaleInc="276693">
        <dgm:presLayoutVars>
          <dgm:bulletEnabled val="1"/>
        </dgm:presLayoutVars>
      </dgm:prSet>
      <dgm:spPr/>
    </dgm:pt>
    <dgm:pt modelId="{FD414551-DF64-4FBF-8E18-D4B7FB59977D}" type="pres">
      <dgm:prSet presAssocID="{D373EBEC-0710-4437-BC3E-516BB9A23068}" presName="Name9" presStyleLbl="parChTrans1D2" presStyleIdx="3" presStyleCnt="8"/>
      <dgm:spPr/>
    </dgm:pt>
    <dgm:pt modelId="{EBF993F4-CB97-40C3-84F7-46E484490D7B}" type="pres">
      <dgm:prSet presAssocID="{D373EBEC-0710-4437-BC3E-516BB9A23068}" presName="connTx" presStyleLbl="parChTrans1D2" presStyleIdx="3" presStyleCnt="8"/>
      <dgm:spPr/>
    </dgm:pt>
    <dgm:pt modelId="{4A5B9F9F-1716-498E-A59A-D22B5CF038F0}" type="pres">
      <dgm:prSet presAssocID="{CED48AD9-DAB2-4E18-9D23-9EB0B5C514D7}" presName="node" presStyleLbl="node1" presStyleIdx="3" presStyleCnt="8" custScaleX="136590" custScaleY="127732" custRadScaleRad="94173" custRadScaleInc="369831">
        <dgm:presLayoutVars>
          <dgm:bulletEnabled val="1"/>
        </dgm:presLayoutVars>
      </dgm:prSet>
      <dgm:spPr/>
    </dgm:pt>
    <dgm:pt modelId="{6CE479B8-58DF-48DD-AC0B-D0C5FC6877CB}" type="pres">
      <dgm:prSet presAssocID="{7FE7A46F-F120-46C2-8441-BB1D9BA17B40}" presName="Name9" presStyleLbl="parChTrans1D2" presStyleIdx="4" presStyleCnt="8"/>
      <dgm:spPr/>
    </dgm:pt>
    <dgm:pt modelId="{6CEA8AA8-969F-4D16-AA37-493DEC7B2497}" type="pres">
      <dgm:prSet presAssocID="{7FE7A46F-F120-46C2-8441-BB1D9BA17B40}" presName="connTx" presStyleLbl="parChTrans1D2" presStyleIdx="4" presStyleCnt="8"/>
      <dgm:spPr/>
    </dgm:pt>
    <dgm:pt modelId="{A6529843-AF44-44C9-93DF-E3B0991FDD04}" type="pres">
      <dgm:prSet presAssocID="{C6A1BDBE-B799-45DE-8DF1-D0A56A293435}" presName="node" presStyleLbl="node1" presStyleIdx="4" presStyleCnt="8" custAng="0" custScaleX="124060" custScaleY="118874" custRadScaleRad="123234" custRadScaleInc="385751">
        <dgm:presLayoutVars>
          <dgm:bulletEnabled val="1"/>
        </dgm:presLayoutVars>
      </dgm:prSet>
      <dgm:spPr/>
    </dgm:pt>
    <dgm:pt modelId="{E5D811FC-7971-4430-8A28-1798A91448B2}" type="pres">
      <dgm:prSet presAssocID="{F986B101-2D04-4E3D-8735-12066002DCA2}" presName="Name9" presStyleLbl="parChTrans1D2" presStyleIdx="5" presStyleCnt="8"/>
      <dgm:spPr/>
    </dgm:pt>
    <dgm:pt modelId="{DF6EDE72-0B1B-4A13-B586-C939D94F44B0}" type="pres">
      <dgm:prSet presAssocID="{F986B101-2D04-4E3D-8735-12066002DCA2}" presName="connTx" presStyleLbl="parChTrans1D2" presStyleIdx="5" presStyleCnt="8"/>
      <dgm:spPr/>
    </dgm:pt>
    <dgm:pt modelId="{B73BB58B-01B7-42F4-9905-9F1B2B2B2E86}" type="pres">
      <dgm:prSet presAssocID="{D3913F27-E24C-40CD-AFE9-DDAE93138E32}" presName="node" presStyleLbl="node1" presStyleIdx="5" presStyleCnt="8" custScaleX="135019" custScaleY="128160" custRadScaleRad="146987" custRadScaleInc="-642333">
        <dgm:presLayoutVars>
          <dgm:bulletEnabled val="1"/>
        </dgm:presLayoutVars>
      </dgm:prSet>
      <dgm:spPr/>
    </dgm:pt>
    <dgm:pt modelId="{38A04AD7-3C30-42FD-9169-981E636C19E5}" type="pres">
      <dgm:prSet presAssocID="{4199C120-FE21-41AC-9A33-F6885A63D66E}" presName="Name9" presStyleLbl="parChTrans1D2" presStyleIdx="6" presStyleCnt="8"/>
      <dgm:spPr/>
    </dgm:pt>
    <dgm:pt modelId="{ACABAC21-A12D-4CBC-B952-3A73C95768F1}" type="pres">
      <dgm:prSet presAssocID="{4199C120-FE21-41AC-9A33-F6885A63D66E}" presName="connTx" presStyleLbl="parChTrans1D2" presStyleIdx="6" presStyleCnt="8"/>
      <dgm:spPr/>
    </dgm:pt>
    <dgm:pt modelId="{21AB2C71-7445-44F1-88DA-8920B87614F7}" type="pres">
      <dgm:prSet presAssocID="{C3B366E1-35BE-4501-9211-79E56F24F0B1}" presName="node" presStyleLbl="node1" presStyleIdx="6" presStyleCnt="8" custAng="0" custScaleX="116804" custScaleY="109432" custRadScaleRad="122220" custRadScaleInc="174516">
        <dgm:presLayoutVars>
          <dgm:bulletEnabled val="1"/>
        </dgm:presLayoutVars>
      </dgm:prSet>
      <dgm:spPr/>
    </dgm:pt>
    <dgm:pt modelId="{9D1B7D6E-04F7-450A-9D07-B5B04439ACF8}" type="pres">
      <dgm:prSet presAssocID="{81D835F0-C1DF-4D67-A355-F2AAF649C4B1}" presName="Name9" presStyleLbl="parChTrans1D2" presStyleIdx="7" presStyleCnt="8"/>
      <dgm:spPr/>
    </dgm:pt>
    <dgm:pt modelId="{41F2124F-A0BE-4102-B450-5D718C194F3E}" type="pres">
      <dgm:prSet presAssocID="{81D835F0-C1DF-4D67-A355-F2AAF649C4B1}" presName="connTx" presStyleLbl="parChTrans1D2" presStyleIdx="7" presStyleCnt="8"/>
      <dgm:spPr/>
    </dgm:pt>
    <dgm:pt modelId="{6226B449-309A-47AC-BFF5-0322EED70627}" type="pres">
      <dgm:prSet presAssocID="{242AF77D-89F5-4194-891F-3D46DF8205EE}" presName="node" presStyleLbl="node1" presStyleIdx="7" presStyleCnt="8" custScaleX="124116" custScaleY="116001" custRadScaleRad="127170" custRadScaleInc="402595">
        <dgm:presLayoutVars>
          <dgm:bulletEnabled val="1"/>
        </dgm:presLayoutVars>
      </dgm:prSet>
      <dgm:spPr/>
    </dgm:pt>
  </dgm:ptLst>
  <dgm:cxnLst>
    <dgm:cxn modelId="{2A731B01-B2B9-4558-8EA8-89FCF56E4F82}" srcId="{B179D74B-D7BA-4ED1-A72F-D0DA76E8417A}" destId="{6964B722-4857-4AEC-9076-99766DDA6E4A}" srcOrd="2" destOrd="0" parTransId="{B4FF2E4D-8E6E-4F7F-88F5-DCA0AA7EFC03}" sibTransId="{8EF72601-596F-49BE-89A5-1B5A4522901B}"/>
    <dgm:cxn modelId="{B67A730F-B163-4105-959F-4B6180172B15}" type="presOf" srcId="{81D835F0-C1DF-4D67-A355-F2AAF649C4B1}" destId="{9D1B7D6E-04F7-450A-9D07-B5B04439ACF8}" srcOrd="0" destOrd="0" presId="urn:microsoft.com/office/officeart/2005/8/layout/radial1"/>
    <dgm:cxn modelId="{74181810-410D-4DD9-BA65-624BC33E792F}" srcId="{1F8E4B7B-3190-492B-BA7B-9B52CE7D79BE}" destId="{12DE6670-7AE1-4322-9259-28A3BD2796B6}" srcOrd="4" destOrd="0" parTransId="{DF948D65-6815-4523-B8A9-C249219E992E}" sibTransId="{344CD693-323B-42FB-880B-B9B8A805CF9F}"/>
    <dgm:cxn modelId="{2E72A710-8600-4508-B6EB-7C78D4AB7C14}" type="presOf" srcId="{607EE9E9-D002-42FE-B74D-D945412804DF}" destId="{9C4E9843-91FB-4B66-AD05-A718EA51A920}" srcOrd="1" destOrd="0" presId="urn:microsoft.com/office/officeart/2005/8/layout/radial1"/>
    <dgm:cxn modelId="{A8874F13-6538-48E1-A11B-C8286704D7D5}" srcId="{1F8E4B7B-3190-492B-BA7B-9B52CE7D79BE}" destId="{5A1914C5-A470-4C7F-BD45-3BF4A505E61B}" srcOrd="6" destOrd="0" parTransId="{71F6EE6C-D40F-43B8-9966-BC7473CFE9A1}" sibTransId="{FA038D41-E7F2-46FE-BE06-27D296653FF9}"/>
    <dgm:cxn modelId="{5740E215-E9F5-4EF9-9D68-BA418FCC9C1B}" type="presOf" srcId="{F986B101-2D04-4E3D-8735-12066002DCA2}" destId="{DF6EDE72-0B1B-4A13-B586-C939D94F44B0}" srcOrd="1" destOrd="0" presId="urn:microsoft.com/office/officeart/2005/8/layout/radial1"/>
    <dgm:cxn modelId="{1D5B5017-B19F-46AD-8321-99798FFC332B}" type="presOf" srcId="{065A3735-5D80-4FA3-B867-379611BFBD38}" destId="{9F81A141-1B04-4A03-B238-37F7A90993F2}" srcOrd="0" destOrd="0" presId="urn:microsoft.com/office/officeart/2005/8/layout/radial1"/>
    <dgm:cxn modelId="{DAF89417-8049-4246-AF7D-4EAB65EBBBEE}" type="presOf" srcId="{B4FF2E4D-8E6E-4F7F-88F5-DCA0AA7EFC03}" destId="{2CAC11F4-DB56-4D55-BE71-31ED460F3B47}" srcOrd="0" destOrd="0" presId="urn:microsoft.com/office/officeart/2005/8/layout/radial1"/>
    <dgm:cxn modelId="{0CAA7A1A-9F85-453B-BFBC-2125E7CD3A7D}" srcId="{B179D74B-D7BA-4ED1-A72F-D0DA76E8417A}" destId="{242AF77D-89F5-4194-891F-3D46DF8205EE}" srcOrd="7" destOrd="0" parTransId="{81D835F0-C1DF-4D67-A355-F2AAF649C4B1}" sibTransId="{CD800B9F-45B8-4BC5-8503-B031BC6A40D3}"/>
    <dgm:cxn modelId="{772AAF1E-BAD1-4AC7-A11E-46EFCFCC3F45}" srcId="{1F8E4B7B-3190-492B-BA7B-9B52CE7D79BE}" destId="{F62287E6-B8D7-4BF8-B2CD-9BB47DA6CC3F}" srcOrd="8" destOrd="0" parTransId="{784B67E4-7427-485C-964B-FC04C79BA646}" sibTransId="{DEDA7E1E-93E9-4BE0-8563-B2A55B7186D9}"/>
    <dgm:cxn modelId="{43A8DC1E-2BBF-4BCB-97D0-2B7F570A89C6}" type="presOf" srcId="{4199C120-FE21-41AC-9A33-F6885A63D66E}" destId="{ACABAC21-A12D-4CBC-B952-3A73C95768F1}" srcOrd="1" destOrd="0" presId="urn:microsoft.com/office/officeart/2005/8/layout/radial1"/>
    <dgm:cxn modelId="{ADEE1F22-0320-4EE8-A511-8E4465FD7D51}" type="presOf" srcId="{15828F25-D9DC-474E-BDB7-D0C96BB09D53}" destId="{40A4609C-9060-46DB-B6FB-91E6E6B2159D}" srcOrd="1" destOrd="0" presId="urn:microsoft.com/office/officeart/2005/8/layout/radial1"/>
    <dgm:cxn modelId="{FB20F822-177B-4BA5-8D63-A940CF701DD6}" srcId="{1F8E4B7B-3190-492B-BA7B-9B52CE7D79BE}" destId="{B179D74B-D7BA-4ED1-A72F-D0DA76E8417A}" srcOrd="0" destOrd="0" parTransId="{2593081F-B3F6-458C-9839-9366C7AB704F}" sibTransId="{C467CE14-FCF4-4A26-A9B5-33DBF19BA512}"/>
    <dgm:cxn modelId="{CC52372C-3F24-4976-B368-F722462C358C}" srcId="{1F8E4B7B-3190-492B-BA7B-9B52CE7D79BE}" destId="{B84009C1-1397-4DD5-89E8-97AF7D6E1DC0}" srcOrd="5" destOrd="0" parTransId="{A25F939E-937A-4E54-8470-45BEA4B44D22}" sibTransId="{9D171216-9D62-46A2-88BD-E280D347225E}"/>
    <dgm:cxn modelId="{E563DC2D-33EF-4B7E-B2D7-E2628C305998}" type="presOf" srcId="{5A305073-4AE3-4F5A-9103-E20EE30AA624}" destId="{B4689F4D-C616-4B5A-AB08-969AFEC6F29C}" srcOrd="0" destOrd="0" presId="urn:microsoft.com/office/officeart/2005/8/layout/radial1"/>
    <dgm:cxn modelId="{32D66934-A953-4DBA-B2D0-371237A620D4}" type="presOf" srcId="{C6A1BDBE-B799-45DE-8DF1-D0A56A293435}" destId="{A6529843-AF44-44C9-93DF-E3B0991FDD04}" srcOrd="0" destOrd="0" presId="urn:microsoft.com/office/officeart/2005/8/layout/radial1"/>
    <dgm:cxn modelId="{79ED8E35-A2BE-4B2E-9069-4F2BA267B33D}" srcId="{1F8E4B7B-3190-492B-BA7B-9B52CE7D79BE}" destId="{BFF29C8B-E435-4586-9B3B-5CD319718742}" srcOrd="10" destOrd="0" parTransId="{419C7814-EE9B-426A-A5E9-042BFEFACDAA}" sibTransId="{C7795094-6DB5-4D91-9F9E-0C5AD0001A30}"/>
    <dgm:cxn modelId="{21BC0D5B-040D-47AD-A95F-ED65BF2169B5}" type="presOf" srcId="{D373EBEC-0710-4437-BC3E-516BB9A23068}" destId="{EBF993F4-CB97-40C3-84F7-46E484490D7B}" srcOrd="1" destOrd="0" presId="urn:microsoft.com/office/officeart/2005/8/layout/radial1"/>
    <dgm:cxn modelId="{199ADF5D-5788-40B1-AA66-A9206F28E623}" srcId="{1F8E4B7B-3190-492B-BA7B-9B52CE7D79BE}" destId="{28FD6451-45F9-4296-BBCE-E3E90B8102E0}" srcOrd="11" destOrd="0" parTransId="{2F72FD44-569C-476B-8044-6892A8D39D54}" sibTransId="{54EBC7FE-99CE-43D4-B909-844D90D79D25}"/>
    <dgm:cxn modelId="{67377341-40EB-4705-81B1-B46B4A17AC7A}" type="presOf" srcId="{7FE7A46F-F120-46C2-8441-BB1D9BA17B40}" destId="{6CEA8AA8-969F-4D16-AA37-493DEC7B2497}" srcOrd="1" destOrd="0" presId="urn:microsoft.com/office/officeart/2005/8/layout/radial1"/>
    <dgm:cxn modelId="{B47A6662-E004-482E-8F50-FD0C63E52C89}" type="presOf" srcId="{242AF77D-89F5-4194-891F-3D46DF8205EE}" destId="{6226B449-309A-47AC-BFF5-0322EED70627}" srcOrd="0" destOrd="0" presId="urn:microsoft.com/office/officeart/2005/8/layout/radial1"/>
    <dgm:cxn modelId="{F126CC62-59BE-4B5D-9110-7B2EC99E4E61}" type="presOf" srcId="{4199C120-FE21-41AC-9A33-F6885A63D66E}" destId="{38A04AD7-3C30-42FD-9169-981E636C19E5}" srcOrd="0" destOrd="0" presId="urn:microsoft.com/office/officeart/2005/8/layout/radial1"/>
    <dgm:cxn modelId="{B6EBD744-2FC9-4DB6-AADB-A0DC8052B6D6}" srcId="{1F8E4B7B-3190-492B-BA7B-9B52CE7D79BE}" destId="{DAB78C95-2ABE-43A1-8C52-982D711CBBD3}" srcOrd="7" destOrd="0" parTransId="{68E9A88C-222F-4CBE-8233-E72B4E8D0964}" sibTransId="{6F327190-DB13-42A5-981B-3AAC049E85D9}"/>
    <dgm:cxn modelId="{D7C32E66-81EA-4D82-A505-FE7E733AE619}" srcId="{1F8E4B7B-3190-492B-BA7B-9B52CE7D79BE}" destId="{54969B65-E0AB-4F14-8FAC-AC3A53C308A4}" srcOrd="12" destOrd="0" parTransId="{1A8C79CC-737D-47B3-9125-BF9E52A9ED44}" sibTransId="{A4E8447A-2906-4868-9FB8-53A78A892423}"/>
    <dgm:cxn modelId="{A1F87E69-0B9E-448D-B0F8-A8DE77958EE7}" srcId="{1F8E4B7B-3190-492B-BA7B-9B52CE7D79BE}" destId="{2EE46889-1A09-4806-B089-801B04171E60}" srcOrd="16" destOrd="0" parTransId="{A6000D43-5024-43C0-8574-7AEB0E68720C}" sibTransId="{67DDBE8F-98D4-49F8-8FAB-FF2F0E4F950D}"/>
    <dgm:cxn modelId="{156B6051-5692-4541-A459-66E6C1EB5FEF}" type="presOf" srcId="{15828F25-D9DC-474E-BDB7-D0C96BB09D53}" destId="{09F81971-61A1-4CB0-8EEA-38BD69D84A68}" srcOrd="0" destOrd="0" presId="urn:microsoft.com/office/officeart/2005/8/layout/radial1"/>
    <dgm:cxn modelId="{F7A68672-343C-4EA9-A5C3-5130B989F87F}" type="presOf" srcId="{CED48AD9-DAB2-4E18-9D23-9EB0B5C514D7}" destId="{4A5B9F9F-1716-498E-A59A-D22B5CF038F0}" srcOrd="0" destOrd="0" presId="urn:microsoft.com/office/officeart/2005/8/layout/radial1"/>
    <dgm:cxn modelId="{61954E53-649D-44BD-807A-CA6B555F2366}" type="presOf" srcId="{B179D74B-D7BA-4ED1-A72F-D0DA76E8417A}" destId="{22672531-8C33-499F-A8B8-1F76FA72B8E1}" srcOrd="0" destOrd="0" presId="urn:microsoft.com/office/officeart/2005/8/layout/radial1"/>
    <dgm:cxn modelId="{B29FF179-1C7B-483F-AF0E-C2B937008281}" type="presOf" srcId="{81D835F0-C1DF-4D67-A355-F2AAF649C4B1}" destId="{41F2124F-A0BE-4102-B450-5D718C194F3E}" srcOrd="1" destOrd="0" presId="urn:microsoft.com/office/officeart/2005/8/layout/radial1"/>
    <dgm:cxn modelId="{1AB39086-C25E-4ABE-878B-C30FE6484202}" srcId="{B179D74B-D7BA-4ED1-A72F-D0DA76E8417A}" destId="{5A305073-4AE3-4F5A-9103-E20EE30AA624}" srcOrd="1" destOrd="0" parTransId="{15828F25-D9DC-474E-BDB7-D0C96BB09D53}" sibTransId="{E9C62FCB-D719-489F-AD23-B2692E2F13DF}"/>
    <dgm:cxn modelId="{9FB9F788-13E7-4018-98F6-FAEC4CB71A2C}" type="presOf" srcId="{607EE9E9-D002-42FE-B74D-D945412804DF}" destId="{2CB797D3-131D-4B40-8D1C-3C0BCCD4E26A}" srcOrd="0" destOrd="0" presId="urn:microsoft.com/office/officeart/2005/8/layout/radial1"/>
    <dgm:cxn modelId="{660A6A8A-AEFA-4CE5-BC89-BFC988EDBA44}" type="presOf" srcId="{6964B722-4857-4AEC-9076-99766DDA6E4A}" destId="{2172D979-E5BA-41F6-9D5C-A6837235E415}" srcOrd="0" destOrd="0" presId="urn:microsoft.com/office/officeart/2005/8/layout/radial1"/>
    <dgm:cxn modelId="{FE0BCF8E-D340-454A-9D1E-33E5D03F5E12}" srcId="{1F8E4B7B-3190-492B-BA7B-9B52CE7D79BE}" destId="{56AAF225-5D0C-4A0D-BEB7-105BB5E777DF}" srcOrd="1" destOrd="0" parTransId="{26DC4018-436F-46AB-8945-1FE7E07EAD0E}" sibTransId="{E0152153-8D94-4B8E-83BA-7CFDB2DE7512}"/>
    <dgm:cxn modelId="{B7E43F92-A023-4EED-9D72-BEEE8E832339}" type="presOf" srcId="{7FE7A46F-F120-46C2-8441-BB1D9BA17B40}" destId="{6CE479B8-58DF-48DD-AC0B-D0C5FC6877CB}" srcOrd="0" destOrd="0" presId="urn:microsoft.com/office/officeart/2005/8/layout/radial1"/>
    <dgm:cxn modelId="{3CCC519B-3654-49C7-866D-91000212BC6A}" srcId="{B179D74B-D7BA-4ED1-A72F-D0DA76E8417A}" destId="{065A3735-5D80-4FA3-B867-379611BFBD38}" srcOrd="0" destOrd="0" parTransId="{607EE9E9-D002-42FE-B74D-D945412804DF}" sibTransId="{44CB75F3-3FAE-4B6F-BF71-2569BC52F44B}"/>
    <dgm:cxn modelId="{1DF804A5-A7D9-4262-A1D0-57401617D032}" type="presOf" srcId="{D3913F27-E24C-40CD-AFE9-DDAE93138E32}" destId="{B73BB58B-01B7-42F4-9905-9F1B2B2B2E86}" srcOrd="0" destOrd="0" presId="urn:microsoft.com/office/officeart/2005/8/layout/radial1"/>
    <dgm:cxn modelId="{1B2D08A9-FD2B-4C26-B84F-A6C6038E479D}" srcId="{B179D74B-D7BA-4ED1-A72F-D0DA76E8417A}" destId="{C3B366E1-35BE-4501-9211-79E56F24F0B1}" srcOrd="6" destOrd="0" parTransId="{4199C120-FE21-41AC-9A33-F6885A63D66E}" sibTransId="{AB4F022C-2B6F-4D5A-8949-0266BBDB6FAD}"/>
    <dgm:cxn modelId="{6AF933AA-2057-4700-99BF-1DC996F2DA47}" srcId="{1F8E4B7B-3190-492B-BA7B-9B52CE7D79BE}" destId="{4DEE234A-F768-4B72-9D96-AB0E984D0FB0}" srcOrd="13" destOrd="0" parTransId="{1493922C-B4E1-4ADB-B1BD-D593609F293B}" sibTransId="{C886C9CC-4E17-49C8-965F-8B6531D0AE20}"/>
    <dgm:cxn modelId="{D015EBAF-0B0F-4D0A-8F07-38D39946D720}" srcId="{B179D74B-D7BA-4ED1-A72F-D0DA76E8417A}" destId="{C6A1BDBE-B799-45DE-8DF1-D0A56A293435}" srcOrd="4" destOrd="0" parTransId="{7FE7A46F-F120-46C2-8441-BB1D9BA17B40}" sibTransId="{B358B0F7-9D28-4C8F-9C22-734A2FEDCC8D}"/>
    <dgm:cxn modelId="{7B9B98B8-F261-4034-863A-1BABAE1194AD}" type="presOf" srcId="{F986B101-2D04-4E3D-8735-12066002DCA2}" destId="{E5D811FC-7971-4430-8A28-1798A91448B2}" srcOrd="0" destOrd="0" presId="urn:microsoft.com/office/officeart/2005/8/layout/radial1"/>
    <dgm:cxn modelId="{15A2BEBA-BFD5-4334-8A52-9A9D47155D92}" srcId="{1F8E4B7B-3190-492B-BA7B-9B52CE7D79BE}" destId="{2C5A668E-7D5C-4ABF-8FFC-18A5A96A1DA9}" srcOrd="2" destOrd="0" parTransId="{90B2D13E-1E7D-4C52-B871-EA356C089E73}" sibTransId="{CB361F55-463C-460A-ABD2-F8D352C625BB}"/>
    <dgm:cxn modelId="{46FABFBB-B13D-4D4A-BA26-7776B7A45EE0}" srcId="{1F8E4B7B-3190-492B-BA7B-9B52CE7D79BE}" destId="{741C1C53-ADB0-4601-9C21-1AAE68E9BA77}" srcOrd="15" destOrd="0" parTransId="{787F8F0E-AB9C-4B5E-8FD0-E0A17B99B8FC}" sibTransId="{D3BA8B9C-BFDD-42F1-9379-2D68E54701DB}"/>
    <dgm:cxn modelId="{47BA23C9-50DF-483C-9235-3E17CCDE9D38}" type="presOf" srcId="{B4FF2E4D-8E6E-4F7F-88F5-DCA0AA7EFC03}" destId="{9C0702A6-3D5B-49B5-8444-D5B244DD59F2}" srcOrd="1" destOrd="0" presId="urn:microsoft.com/office/officeart/2005/8/layout/radial1"/>
    <dgm:cxn modelId="{67B53CC9-EAD6-4807-A826-60948956F288}" srcId="{B179D74B-D7BA-4ED1-A72F-D0DA76E8417A}" destId="{D3913F27-E24C-40CD-AFE9-DDAE93138E32}" srcOrd="5" destOrd="0" parTransId="{F986B101-2D04-4E3D-8735-12066002DCA2}" sibTransId="{CB8E9DCB-886A-4917-B75A-D6CABEF1A2D5}"/>
    <dgm:cxn modelId="{04E734CC-E451-4C3D-85D9-BFB971FAFFE1}" srcId="{B179D74B-D7BA-4ED1-A72F-D0DA76E8417A}" destId="{CED48AD9-DAB2-4E18-9D23-9EB0B5C514D7}" srcOrd="3" destOrd="0" parTransId="{D373EBEC-0710-4437-BC3E-516BB9A23068}" sibTransId="{74F10626-43D1-46FA-A17F-1A700F411270}"/>
    <dgm:cxn modelId="{6E64CDD4-DD55-4879-97F3-53C289B68D18}" srcId="{1F8E4B7B-3190-492B-BA7B-9B52CE7D79BE}" destId="{6ECB981E-F085-4D98-9472-2BE577BE507B}" srcOrd="14" destOrd="0" parTransId="{EC7F1BEB-B370-461E-8CB4-1ECA98D18C84}" sibTransId="{D3D34119-1DE8-4F0A-9806-7E2D0E5E3C70}"/>
    <dgm:cxn modelId="{A7F178D6-23D0-4BB6-B6E7-E780E7B19EA9}" type="presOf" srcId="{D373EBEC-0710-4437-BC3E-516BB9A23068}" destId="{FD414551-DF64-4FBF-8E18-D4B7FB59977D}" srcOrd="0" destOrd="0" presId="urn:microsoft.com/office/officeart/2005/8/layout/radial1"/>
    <dgm:cxn modelId="{62680DEC-9C34-439E-B5E6-62FFB572AD0F}" srcId="{1F8E4B7B-3190-492B-BA7B-9B52CE7D79BE}" destId="{3FAF614F-E111-4CCB-86C3-AD6B6950CF5A}" srcOrd="9" destOrd="0" parTransId="{62F22F46-97B3-4776-9088-8B2D67E1DD78}" sibTransId="{EF0EA7DB-F32A-4220-89A0-6BB29D5CB53B}"/>
    <dgm:cxn modelId="{0056C6F0-81D1-47C9-84A7-691B8A3373C5}" srcId="{1F8E4B7B-3190-492B-BA7B-9B52CE7D79BE}" destId="{BEB47B71-2B2B-471B-8254-6425DC3467DC}" srcOrd="3" destOrd="0" parTransId="{A40E38AA-33C7-4DB5-8CB8-FD872031BB8E}" sibTransId="{D6935280-0094-491F-B9B5-09793877922D}"/>
    <dgm:cxn modelId="{DA9769FB-9DF6-4364-B012-4ACFEC2B1AC4}" type="presOf" srcId="{C3B366E1-35BE-4501-9211-79E56F24F0B1}" destId="{21AB2C71-7445-44F1-88DA-8920B87614F7}" srcOrd="0" destOrd="0" presId="urn:microsoft.com/office/officeart/2005/8/layout/radial1"/>
    <dgm:cxn modelId="{3BEB6AFE-82F2-4857-B390-6A6AE7CA7ED0}" type="presOf" srcId="{1F8E4B7B-3190-492B-BA7B-9B52CE7D79BE}" destId="{FC4E895A-5CB6-4776-9D34-BC12EF08CF61}" srcOrd="0" destOrd="0" presId="urn:microsoft.com/office/officeart/2005/8/layout/radial1"/>
    <dgm:cxn modelId="{9842A7DB-F0C4-47A2-8571-1F5C61C2A933}" type="presParOf" srcId="{FC4E895A-5CB6-4776-9D34-BC12EF08CF61}" destId="{22672531-8C33-499F-A8B8-1F76FA72B8E1}" srcOrd="0" destOrd="0" presId="urn:microsoft.com/office/officeart/2005/8/layout/radial1"/>
    <dgm:cxn modelId="{2A7E0DC7-6943-42F7-884C-BDD7190C1C4C}" type="presParOf" srcId="{FC4E895A-5CB6-4776-9D34-BC12EF08CF61}" destId="{2CB797D3-131D-4B40-8D1C-3C0BCCD4E26A}" srcOrd="1" destOrd="0" presId="urn:microsoft.com/office/officeart/2005/8/layout/radial1"/>
    <dgm:cxn modelId="{5C730098-58E0-40BA-A168-84F95F35D36E}" type="presParOf" srcId="{2CB797D3-131D-4B40-8D1C-3C0BCCD4E26A}" destId="{9C4E9843-91FB-4B66-AD05-A718EA51A920}" srcOrd="0" destOrd="0" presId="urn:microsoft.com/office/officeart/2005/8/layout/radial1"/>
    <dgm:cxn modelId="{FF88265D-50E6-488A-9557-FDC83B543FB3}" type="presParOf" srcId="{FC4E895A-5CB6-4776-9D34-BC12EF08CF61}" destId="{9F81A141-1B04-4A03-B238-37F7A90993F2}" srcOrd="2" destOrd="0" presId="urn:microsoft.com/office/officeart/2005/8/layout/radial1"/>
    <dgm:cxn modelId="{0E1A5E68-7F1D-4336-AFD5-2B41F3EF0116}" type="presParOf" srcId="{FC4E895A-5CB6-4776-9D34-BC12EF08CF61}" destId="{09F81971-61A1-4CB0-8EEA-38BD69D84A68}" srcOrd="3" destOrd="0" presId="urn:microsoft.com/office/officeart/2005/8/layout/radial1"/>
    <dgm:cxn modelId="{B32819D3-BA90-4EA7-A174-669B4E9C9E09}" type="presParOf" srcId="{09F81971-61A1-4CB0-8EEA-38BD69D84A68}" destId="{40A4609C-9060-46DB-B6FB-91E6E6B2159D}" srcOrd="0" destOrd="0" presId="urn:microsoft.com/office/officeart/2005/8/layout/radial1"/>
    <dgm:cxn modelId="{A01ADEF9-0477-4B84-A530-68330066FEF2}" type="presParOf" srcId="{FC4E895A-5CB6-4776-9D34-BC12EF08CF61}" destId="{B4689F4D-C616-4B5A-AB08-969AFEC6F29C}" srcOrd="4" destOrd="0" presId="urn:microsoft.com/office/officeart/2005/8/layout/radial1"/>
    <dgm:cxn modelId="{7578E3D5-1A3D-4CD0-9B8F-123FE981CCBB}" type="presParOf" srcId="{FC4E895A-5CB6-4776-9D34-BC12EF08CF61}" destId="{2CAC11F4-DB56-4D55-BE71-31ED460F3B47}" srcOrd="5" destOrd="0" presId="urn:microsoft.com/office/officeart/2005/8/layout/radial1"/>
    <dgm:cxn modelId="{9B233D45-CB8F-465F-A968-1B2C9BB94095}" type="presParOf" srcId="{2CAC11F4-DB56-4D55-BE71-31ED460F3B47}" destId="{9C0702A6-3D5B-49B5-8444-D5B244DD59F2}" srcOrd="0" destOrd="0" presId="urn:microsoft.com/office/officeart/2005/8/layout/radial1"/>
    <dgm:cxn modelId="{6FF0963C-2C79-4A67-820A-E0E51BD85DD7}" type="presParOf" srcId="{FC4E895A-5CB6-4776-9D34-BC12EF08CF61}" destId="{2172D979-E5BA-41F6-9D5C-A6837235E415}" srcOrd="6" destOrd="0" presId="urn:microsoft.com/office/officeart/2005/8/layout/radial1"/>
    <dgm:cxn modelId="{0E5CBD0B-3323-4CB7-A8A5-59AF1B1E67E1}" type="presParOf" srcId="{FC4E895A-5CB6-4776-9D34-BC12EF08CF61}" destId="{FD414551-DF64-4FBF-8E18-D4B7FB59977D}" srcOrd="7" destOrd="0" presId="urn:microsoft.com/office/officeart/2005/8/layout/radial1"/>
    <dgm:cxn modelId="{33A6F2F3-7A46-410C-9BFE-C52C9665CD62}" type="presParOf" srcId="{FD414551-DF64-4FBF-8E18-D4B7FB59977D}" destId="{EBF993F4-CB97-40C3-84F7-46E484490D7B}" srcOrd="0" destOrd="0" presId="urn:microsoft.com/office/officeart/2005/8/layout/radial1"/>
    <dgm:cxn modelId="{BE27FFC0-E813-4CEC-98BB-F1F5148D60C0}" type="presParOf" srcId="{FC4E895A-5CB6-4776-9D34-BC12EF08CF61}" destId="{4A5B9F9F-1716-498E-A59A-D22B5CF038F0}" srcOrd="8" destOrd="0" presId="urn:microsoft.com/office/officeart/2005/8/layout/radial1"/>
    <dgm:cxn modelId="{CD6A5E02-569B-404E-8D17-D042E070BA3E}" type="presParOf" srcId="{FC4E895A-5CB6-4776-9D34-BC12EF08CF61}" destId="{6CE479B8-58DF-48DD-AC0B-D0C5FC6877CB}" srcOrd="9" destOrd="0" presId="urn:microsoft.com/office/officeart/2005/8/layout/radial1"/>
    <dgm:cxn modelId="{2F0D3CB1-3DE2-4CC4-AA2E-ADC928D2DF16}" type="presParOf" srcId="{6CE479B8-58DF-48DD-AC0B-D0C5FC6877CB}" destId="{6CEA8AA8-969F-4D16-AA37-493DEC7B2497}" srcOrd="0" destOrd="0" presId="urn:microsoft.com/office/officeart/2005/8/layout/radial1"/>
    <dgm:cxn modelId="{7E460151-1052-46A5-BC45-2A30B0B12910}" type="presParOf" srcId="{FC4E895A-5CB6-4776-9D34-BC12EF08CF61}" destId="{A6529843-AF44-44C9-93DF-E3B0991FDD04}" srcOrd="10" destOrd="0" presId="urn:microsoft.com/office/officeart/2005/8/layout/radial1"/>
    <dgm:cxn modelId="{7886D203-7F6A-4753-809E-CD726904E7C6}" type="presParOf" srcId="{FC4E895A-5CB6-4776-9D34-BC12EF08CF61}" destId="{E5D811FC-7971-4430-8A28-1798A91448B2}" srcOrd="11" destOrd="0" presId="urn:microsoft.com/office/officeart/2005/8/layout/radial1"/>
    <dgm:cxn modelId="{D31A5948-91EB-422E-8A73-9817E4B9F35B}" type="presParOf" srcId="{E5D811FC-7971-4430-8A28-1798A91448B2}" destId="{DF6EDE72-0B1B-4A13-B586-C939D94F44B0}" srcOrd="0" destOrd="0" presId="urn:microsoft.com/office/officeart/2005/8/layout/radial1"/>
    <dgm:cxn modelId="{2D546AD7-1BB3-445F-8A5D-2CAAB5D9B380}" type="presParOf" srcId="{FC4E895A-5CB6-4776-9D34-BC12EF08CF61}" destId="{B73BB58B-01B7-42F4-9905-9F1B2B2B2E86}" srcOrd="12" destOrd="0" presId="urn:microsoft.com/office/officeart/2005/8/layout/radial1"/>
    <dgm:cxn modelId="{A423ECA3-5145-4F2E-B06F-3FD3C510E998}" type="presParOf" srcId="{FC4E895A-5CB6-4776-9D34-BC12EF08CF61}" destId="{38A04AD7-3C30-42FD-9169-981E636C19E5}" srcOrd="13" destOrd="0" presId="urn:microsoft.com/office/officeart/2005/8/layout/radial1"/>
    <dgm:cxn modelId="{70E71E62-29E0-4D16-A40E-08C7DA0F2489}" type="presParOf" srcId="{38A04AD7-3C30-42FD-9169-981E636C19E5}" destId="{ACABAC21-A12D-4CBC-B952-3A73C95768F1}" srcOrd="0" destOrd="0" presId="urn:microsoft.com/office/officeart/2005/8/layout/radial1"/>
    <dgm:cxn modelId="{9B8D9CD8-D374-4837-A785-1ED4AE005BD7}" type="presParOf" srcId="{FC4E895A-5CB6-4776-9D34-BC12EF08CF61}" destId="{21AB2C71-7445-44F1-88DA-8920B87614F7}" srcOrd="14" destOrd="0" presId="urn:microsoft.com/office/officeart/2005/8/layout/radial1"/>
    <dgm:cxn modelId="{79E66F94-2AC8-4A0C-84D1-21AD7F18CC40}" type="presParOf" srcId="{FC4E895A-5CB6-4776-9D34-BC12EF08CF61}" destId="{9D1B7D6E-04F7-450A-9D07-B5B04439ACF8}" srcOrd="15" destOrd="0" presId="urn:microsoft.com/office/officeart/2005/8/layout/radial1"/>
    <dgm:cxn modelId="{6B4CF0BE-6FFF-44C7-B5FA-889828743504}" type="presParOf" srcId="{9D1B7D6E-04F7-450A-9D07-B5B04439ACF8}" destId="{41F2124F-A0BE-4102-B450-5D718C194F3E}" srcOrd="0" destOrd="0" presId="urn:microsoft.com/office/officeart/2005/8/layout/radial1"/>
    <dgm:cxn modelId="{3BFB4C09-F36E-4E9F-8E28-0EACEA090D44}" type="presParOf" srcId="{FC4E895A-5CB6-4776-9D34-BC12EF08CF61}" destId="{6226B449-309A-47AC-BFF5-0322EED70627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F8E4B7B-3190-492B-BA7B-9B52CE7D79BE}" type="doc">
      <dgm:prSet loTypeId="urn:microsoft.com/office/officeart/2005/8/layout/radial1" loCatId="cycle" qsTypeId="urn:microsoft.com/office/officeart/2005/8/quickstyle/3d2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B179D74B-D7BA-4ED1-A72F-D0DA76E8417A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pPr>
            <a:spcAft>
              <a:spcPct val="35000"/>
            </a:spcAft>
          </a:pPr>
          <a:r>
            <a:rPr lang="ru-RU" sz="14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 </a:t>
          </a:r>
        </a:p>
        <a:p>
          <a:pPr>
            <a:spcAft>
              <a:spcPts val="0"/>
            </a:spcAft>
          </a:pP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10 538,674</a:t>
          </a:r>
        </a:p>
        <a:p>
          <a:pPr>
            <a:spcAft>
              <a:spcPts val="0"/>
            </a:spcAft>
          </a:pP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тыс.</a:t>
          </a:r>
          <a:r>
            <a:rPr lang="en-US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руб.</a:t>
          </a:r>
        </a:p>
        <a:p>
          <a:pPr>
            <a:spcAft>
              <a:spcPts val="0"/>
            </a:spcAft>
          </a:pPr>
          <a:r>
            <a:rPr lang="ru-RU" sz="14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100%</a:t>
          </a:r>
        </a:p>
      </dgm:t>
    </dgm:pt>
    <dgm:pt modelId="{2593081F-B3F6-458C-9839-9366C7AB704F}" type="par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467CE14-FCF4-4A26-A9B5-33DBF19BA512}" type="sibTrans" cxnId="{FB20F822-177B-4BA5-8D63-A940CF701DD6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A305073-4AE3-4F5A-9103-E20EE30AA624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Национальная оборона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180,498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>
            <a:spcAft>
              <a:spcPct val="3500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1,7%</a:t>
          </a:r>
        </a:p>
      </dgm:t>
    </dgm:pt>
    <dgm:pt modelId="{15828F25-D9DC-474E-BDB7-D0C96BB09D53}" type="parTrans" cxnId="{1AB39086-C25E-4ABE-878B-C30FE6484202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9C62FCB-D719-489F-AD23-B2692E2F13DF}" type="sibTrans" cxnId="{1AB39086-C25E-4ABE-878B-C30FE648420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C6A1BDBE-B799-45DE-8DF1-D0A56A293435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Жилищно-коммунальное хозяйство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4 326,97909</a:t>
          </a:r>
        </a:p>
        <a:p>
          <a:pPr>
            <a:spcAft>
              <a:spcPts val="0"/>
            </a:spcAft>
          </a:pPr>
          <a:r>
            <a:rPr lang="ru-RU" sz="1400" b="1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.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41,0%</a:t>
          </a:r>
        </a:p>
      </dgm:t>
    </dgm:pt>
    <dgm:pt modelId="{7FE7A46F-F120-46C2-8441-BB1D9BA17B40}" type="parTrans" cxnId="{D015EBAF-0B0F-4D0A-8F07-38D39946D720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358B0F7-9D28-4C8F-9C22-734A2FEDCC8D}" type="sibTrans" cxnId="{D015EBAF-0B0F-4D0A-8F07-38D39946D720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3913F27-E24C-40CD-AFE9-DDAE93138E32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  </a:t>
          </a:r>
        </a:p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   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4 822,629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тыс. руб. 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45,8%</a:t>
          </a:r>
        </a:p>
      </dgm:t>
    </dgm:pt>
    <dgm:pt modelId="{F986B101-2D04-4E3D-8735-12066002DCA2}" type="parTrans" cxnId="{67B53CC9-EAD6-4807-A826-60948956F288}">
      <dgm:prSet custT="1"/>
      <dgm:spPr/>
      <dgm:t>
        <a:bodyPr/>
        <a:lstStyle/>
        <a:p>
          <a:endParaRPr lang="ru-RU" sz="14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B8E9DCB-886A-4917-B75A-D6CABEF1A2D5}" type="sibTrans" cxnId="{67B53CC9-EAD6-4807-A826-60948956F288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6AAF225-5D0C-4A0D-BEB7-105BB5E777DF}">
      <dgm:prSet/>
      <dgm:spPr/>
      <dgm:t>
        <a:bodyPr/>
        <a:lstStyle/>
        <a:p>
          <a:endParaRPr lang="ru-RU" sz="1400"/>
        </a:p>
      </dgm:t>
    </dgm:pt>
    <dgm:pt modelId="{26DC4018-436F-46AB-8945-1FE7E07EAD0E}" type="parTrans" cxnId="{FE0BCF8E-D340-454A-9D1E-33E5D03F5E12}">
      <dgm:prSet/>
      <dgm:spPr/>
      <dgm:t>
        <a:bodyPr/>
        <a:lstStyle/>
        <a:p>
          <a:endParaRPr lang="ru-RU"/>
        </a:p>
      </dgm:t>
    </dgm:pt>
    <dgm:pt modelId="{E0152153-8D94-4B8E-83BA-7CFDB2DE7512}" type="sibTrans" cxnId="{FE0BCF8E-D340-454A-9D1E-33E5D03F5E12}">
      <dgm:prSet/>
      <dgm:spPr/>
      <dgm:t>
        <a:bodyPr/>
        <a:lstStyle/>
        <a:p>
          <a:endParaRPr lang="ru-RU"/>
        </a:p>
      </dgm:t>
    </dgm:pt>
    <dgm:pt modelId="{2C5A668E-7D5C-4ABF-8FFC-18A5A96A1DA9}">
      <dgm:prSet/>
      <dgm:spPr/>
      <dgm:t>
        <a:bodyPr/>
        <a:lstStyle/>
        <a:p>
          <a:endParaRPr lang="ru-RU" sz="1400"/>
        </a:p>
      </dgm:t>
    </dgm:pt>
    <dgm:pt modelId="{90B2D13E-1E7D-4C52-B871-EA356C089E73}" type="parTrans" cxnId="{15A2BEBA-BFD5-4334-8A52-9A9D47155D92}">
      <dgm:prSet/>
      <dgm:spPr/>
      <dgm:t>
        <a:bodyPr/>
        <a:lstStyle/>
        <a:p>
          <a:endParaRPr lang="ru-RU"/>
        </a:p>
      </dgm:t>
    </dgm:pt>
    <dgm:pt modelId="{CB361F55-463C-460A-ABD2-F8D352C625BB}" type="sibTrans" cxnId="{15A2BEBA-BFD5-4334-8A52-9A9D47155D92}">
      <dgm:prSet/>
      <dgm:spPr/>
      <dgm:t>
        <a:bodyPr/>
        <a:lstStyle/>
        <a:p>
          <a:endParaRPr lang="ru-RU"/>
        </a:p>
      </dgm:t>
    </dgm:pt>
    <dgm:pt modelId="{BEB47B71-2B2B-471B-8254-6425DC3467DC}">
      <dgm:prSet/>
      <dgm:spPr/>
      <dgm:t>
        <a:bodyPr/>
        <a:lstStyle/>
        <a:p>
          <a:endParaRPr lang="ru-RU" sz="1400"/>
        </a:p>
      </dgm:t>
    </dgm:pt>
    <dgm:pt modelId="{A40E38AA-33C7-4DB5-8CB8-FD872031BB8E}" type="parTrans" cxnId="{0056C6F0-81D1-47C9-84A7-691B8A3373C5}">
      <dgm:prSet/>
      <dgm:spPr/>
      <dgm:t>
        <a:bodyPr/>
        <a:lstStyle/>
        <a:p>
          <a:endParaRPr lang="ru-RU"/>
        </a:p>
      </dgm:t>
    </dgm:pt>
    <dgm:pt modelId="{D6935280-0094-491F-B9B5-09793877922D}" type="sibTrans" cxnId="{0056C6F0-81D1-47C9-84A7-691B8A3373C5}">
      <dgm:prSet/>
      <dgm:spPr/>
      <dgm:t>
        <a:bodyPr/>
        <a:lstStyle/>
        <a:p>
          <a:endParaRPr lang="ru-RU"/>
        </a:p>
      </dgm:t>
    </dgm:pt>
    <dgm:pt modelId="{12DE6670-7AE1-4322-9259-28A3BD2796B6}">
      <dgm:prSet/>
      <dgm:spPr/>
      <dgm:t>
        <a:bodyPr/>
        <a:lstStyle/>
        <a:p>
          <a:endParaRPr lang="ru-RU" sz="1400"/>
        </a:p>
      </dgm:t>
    </dgm:pt>
    <dgm:pt modelId="{DF948D65-6815-4523-B8A9-C249219E992E}" type="parTrans" cxnId="{74181810-410D-4DD9-BA65-624BC33E792F}">
      <dgm:prSet/>
      <dgm:spPr/>
      <dgm:t>
        <a:bodyPr/>
        <a:lstStyle/>
        <a:p>
          <a:endParaRPr lang="ru-RU"/>
        </a:p>
      </dgm:t>
    </dgm:pt>
    <dgm:pt modelId="{344CD693-323B-42FB-880B-B9B8A805CF9F}" type="sibTrans" cxnId="{74181810-410D-4DD9-BA65-624BC33E792F}">
      <dgm:prSet/>
      <dgm:spPr/>
      <dgm:t>
        <a:bodyPr/>
        <a:lstStyle/>
        <a:p>
          <a:endParaRPr lang="ru-RU"/>
        </a:p>
      </dgm:t>
    </dgm:pt>
    <dgm:pt modelId="{B84009C1-1397-4DD5-89E8-97AF7D6E1DC0}">
      <dgm:prSet/>
      <dgm:spPr/>
      <dgm:t>
        <a:bodyPr/>
        <a:lstStyle/>
        <a:p>
          <a:endParaRPr lang="ru-RU" sz="1400"/>
        </a:p>
      </dgm:t>
    </dgm:pt>
    <dgm:pt modelId="{A25F939E-937A-4E54-8470-45BEA4B44D22}" type="parTrans" cxnId="{CC52372C-3F24-4976-B368-F722462C358C}">
      <dgm:prSet/>
      <dgm:spPr/>
      <dgm:t>
        <a:bodyPr/>
        <a:lstStyle/>
        <a:p>
          <a:endParaRPr lang="ru-RU"/>
        </a:p>
      </dgm:t>
    </dgm:pt>
    <dgm:pt modelId="{9D171216-9D62-46A2-88BD-E280D347225E}" type="sibTrans" cxnId="{CC52372C-3F24-4976-B368-F722462C358C}">
      <dgm:prSet/>
      <dgm:spPr/>
      <dgm:t>
        <a:bodyPr/>
        <a:lstStyle/>
        <a:p>
          <a:endParaRPr lang="ru-RU"/>
        </a:p>
      </dgm:t>
    </dgm:pt>
    <dgm:pt modelId="{5A1914C5-A470-4C7F-BD45-3BF4A505E61B}">
      <dgm:prSet/>
      <dgm:spPr/>
      <dgm:t>
        <a:bodyPr/>
        <a:lstStyle/>
        <a:p>
          <a:pPr rtl="0"/>
          <a:endParaRPr lang="ru-RU" sz="1400" b="0" i="0" u="none" baseline="0"/>
        </a:p>
      </dgm:t>
    </dgm:pt>
    <dgm:pt modelId="{71F6EE6C-D40F-43B8-9966-BC7473CFE9A1}" type="parTrans" cxnId="{A8874F13-6538-48E1-A11B-C8286704D7D5}">
      <dgm:prSet/>
      <dgm:spPr/>
      <dgm:t>
        <a:bodyPr/>
        <a:lstStyle/>
        <a:p>
          <a:endParaRPr lang="ru-RU"/>
        </a:p>
      </dgm:t>
    </dgm:pt>
    <dgm:pt modelId="{FA038D41-E7F2-46FE-BE06-27D296653FF9}" type="sibTrans" cxnId="{A8874F13-6538-48E1-A11B-C8286704D7D5}">
      <dgm:prSet/>
      <dgm:spPr/>
      <dgm:t>
        <a:bodyPr/>
        <a:lstStyle/>
        <a:p>
          <a:endParaRPr lang="ru-RU"/>
        </a:p>
      </dgm:t>
    </dgm:pt>
    <dgm:pt modelId="{DAB78C95-2ABE-43A1-8C52-982D711CBBD3}">
      <dgm:prSet/>
      <dgm:spPr/>
      <dgm:t>
        <a:bodyPr/>
        <a:lstStyle/>
        <a:p>
          <a:endParaRPr lang="ru-RU" sz="1400"/>
        </a:p>
      </dgm:t>
    </dgm:pt>
    <dgm:pt modelId="{68E9A88C-222F-4CBE-8233-E72B4E8D0964}" type="parTrans" cxnId="{B6EBD744-2FC9-4DB6-AADB-A0DC8052B6D6}">
      <dgm:prSet/>
      <dgm:spPr/>
      <dgm:t>
        <a:bodyPr/>
        <a:lstStyle/>
        <a:p>
          <a:endParaRPr lang="ru-RU"/>
        </a:p>
      </dgm:t>
    </dgm:pt>
    <dgm:pt modelId="{6F327190-DB13-42A5-981B-3AAC049E85D9}" type="sibTrans" cxnId="{B6EBD744-2FC9-4DB6-AADB-A0DC8052B6D6}">
      <dgm:prSet/>
      <dgm:spPr/>
      <dgm:t>
        <a:bodyPr/>
        <a:lstStyle/>
        <a:p>
          <a:endParaRPr lang="ru-RU"/>
        </a:p>
      </dgm:t>
    </dgm:pt>
    <dgm:pt modelId="{F62287E6-B8D7-4BF8-B2CD-9BB47DA6CC3F}">
      <dgm:prSet/>
      <dgm:spPr/>
      <dgm:t>
        <a:bodyPr/>
        <a:lstStyle/>
        <a:p>
          <a:endParaRPr lang="ru-RU" sz="1400"/>
        </a:p>
      </dgm:t>
    </dgm:pt>
    <dgm:pt modelId="{784B67E4-7427-485C-964B-FC04C79BA646}" type="parTrans" cxnId="{772AAF1E-BAD1-4AC7-A11E-46EFCFCC3F45}">
      <dgm:prSet/>
      <dgm:spPr/>
      <dgm:t>
        <a:bodyPr/>
        <a:lstStyle/>
        <a:p>
          <a:endParaRPr lang="ru-RU"/>
        </a:p>
      </dgm:t>
    </dgm:pt>
    <dgm:pt modelId="{DEDA7E1E-93E9-4BE0-8563-B2A55B7186D9}" type="sibTrans" cxnId="{772AAF1E-BAD1-4AC7-A11E-46EFCFCC3F45}">
      <dgm:prSet/>
      <dgm:spPr/>
      <dgm:t>
        <a:bodyPr/>
        <a:lstStyle/>
        <a:p>
          <a:endParaRPr lang="ru-RU"/>
        </a:p>
      </dgm:t>
    </dgm:pt>
    <dgm:pt modelId="{3FAF614F-E111-4CCB-86C3-AD6B6950CF5A}">
      <dgm:prSet/>
      <dgm:spPr/>
      <dgm:t>
        <a:bodyPr/>
        <a:lstStyle/>
        <a:p>
          <a:endParaRPr lang="ru-RU" sz="1400"/>
        </a:p>
      </dgm:t>
    </dgm:pt>
    <dgm:pt modelId="{62F22F46-97B3-4776-9088-8B2D67E1DD78}" type="parTrans" cxnId="{62680DEC-9C34-439E-B5E6-62FFB572AD0F}">
      <dgm:prSet/>
      <dgm:spPr/>
      <dgm:t>
        <a:bodyPr/>
        <a:lstStyle/>
        <a:p>
          <a:endParaRPr lang="ru-RU"/>
        </a:p>
      </dgm:t>
    </dgm:pt>
    <dgm:pt modelId="{EF0EA7DB-F32A-4220-89A0-6BB29D5CB53B}" type="sibTrans" cxnId="{62680DEC-9C34-439E-B5E6-62FFB572AD0F}">
      <dgm:prSet/>
      <dgm:spPr/>
      <dgm:t>
        <a:bodyPr/>
        <a:lstStyle/>
        <a:p>
          <a:endParaRPr lang="ru-RU"/>
        </a:p>
      </dgm:t>
    </dgm:pt>
    <dgm:pt modelId="{BFF29C8B-E435-4586-9B3B-5CD319718742}">
      <dgm:prSet/>
      <dgm:spPr/>
      <dgm:t>
        <a:bodyPr/>
        <a:lstStyle/>
        <a:p>
          <a:endParaRPr lang="ru-RU" sz="1400"/>
        </a:p>
      </dgm:t>
    </dgm:pt>
    <dgm:pt modelId="{419C7814-EE9B-426A-A5E9-042BFEFACDAA}" type="parTrans" cxnId="{79ED8E35-A2BE-4B2E-9069-4F2BA267B33D}">
      <dgm:prSet/>
      <dgm:spPr/>
      <dgm:t>
        <a:bodyPr/>
        <a:lstStyle/>
        <a:p>
          <a:endParaRPr lang="ru-RU"/>
        </a:p>
      </dgm:t>
    </dgm:pt>
    <dgm:pt modelId="{C7795094-6DB5-4D91-9F9E-0C5AD0001A30}" type="sibTrans" cxnId="{79ED8E35-A2BE-4B2E-9069-4F2BA267B33D}">
      <dgm:prSet/>
      <dgm:spPr/>
      <dgm:t>
        <a:bodyPr/>
        <a:lstStyle/>
        <a:p>
          <a:endParaRPr lang="ru-RU"/>
        </a:p>
      </dgm:t>
    </dgm:pt>
    <dgm:pt modelId="{28FD6451-45F9-4296-BBCE-E3E90B8102E0}">
      <dgm:prSet/>
      <dgm:spPr/>
      <dgm:t>
        <a:bodyPr/>
        <a:lstStyle/>
        <a:p>
          <a:endParaRPr lang="ru-RU" sz="1400"/>
        </a:p>
      </dgm:t>
    </dgm:pt>
    <dgm:pt modelId="{2F72FD44-569C-476B-8044-6892A8D39D54}" type="parTrans" cxnId="{199ADF5D-5788-40B1-AA66-A9206F28E623}">
      <dgm:prSet/>
      <dgm:spPr/>
      <dgm:t>
        <a:bodyPr/>
        <a:lstStyle/>
        <a:p>
          <a:endParaRPr lang="ru-RU"/>
        </a:p>
      </dgm:t>
    </dgm:pt>
    <dgm:pt modelId="{54EBC7FE-99CE-43D4-B909-844D90D79D25}" type="sibTrans" cxnId="{199ADF5D-5788-40B1-AA66-A9206F28E623}">
      <dgm:prSet/>
      <dgm:spPr/>
      <dgm:t>
        <a:bodyPr/>
        <a:lstStyle/>
        <a:p>
          <a:endParaRPr lang="ru-RU"/>
        </a:p>
      </dgm:t>
    </dgm:pt>
    <dgm:pt modelId="{54969B65-E0AB-4F14-8FAC-AC3A53C308A4}">
      <dgm:prSet/>
      <dgm:spPr/>
      <dgm:t>
        <a:bodyPr/>
        <a:lstStyle/>
        <a:p>
          <a:endParaRPr lang="ru-RU" sz="1400"/>
        </a:p>
      </dgm:t>
    </dgm:pt>
    <dgm:pt modelId="{1A8C79CC-737D-47B3-9125-BF9E52A9ED44}" type="parTrans" cxnId="{D7C32E66-81EA-4D82-A505-FE7E733AE619}">
      <dgm:prSet/>
      <dgm:spPr/>
      <dgm:t>
        <a:bodyPr/>
        <a:lstStyle/>
        <a:p>
          <a:endParaRPr lang="ru-RU"/>
        </a:p>
      </dgm:t>
    </dgm:pt>
    <dgm:pt modelId="{A4E8447A-2906-4868-9FB8-53A78A892423}" type="sibTrans" cxnId="{D7C32E66-81EA-4D82-A505-FE7E733AE619}">
      <dgm:prSet/>
      <dgm:spPr/>
      <dgm:t>
        <a:bodyPr/>
        <a:lstStyle/>
        <a:p>
          <a:endParaRPr lang="ru-RU"/>
        </a:p>
      </dgm:t>
    </dgm:pt>
    <dgm:pt modelId="{4DEE234A-F768-4B72-9D96-AB0E984D0FB0}">
      <dgm:prSet/>
      <dgm:spPr/>
      <dgm:t>
        <a:bodyPr/>
        <a:lstStyle/>
        <a:p>
          <a:endParaRPr lang="ru-RU" sz="1400"/>
        </a:p>
      </dgm:t>
    </dgm:pt>
    <dgm:pt modelId="{1493922C-B4E1-4ADB-B1BD-D593609F293B}" type="parTrans" cxnId="{6AF933AA-2057-4700-99BF-1DC996F2DA47}">
      <dgm:prSet/>
      <dgm:spPr/>
      <dgm:t>
        <a:bodyPr/>
        <a:lstStyle/>
        <a:p>
          <a:endParaRPr lang="ru-RU"/>
        </a:p>
      </dgm:t>
    </dgm:pt>
    <dgm:pt modelId="{C886C9CC-4E17-49C8-965F-8B6531D0AE20}" type="sibTrans" cxnId="{6AF933AA-2057-4700-99BF-1DC996F2DA47}">
      <dgm:prSet/>
      <dgm:spPr/>
      <dgm:t>
        <a:bodyPr/>
        <a:lstStyle/>
        <a:p>
          <a:endParaRPr lang="ru-RU"/>
        </a:p>
      </dgm:t>
    </dgm:pt>
    <dgm:pt modelId="{6ECB981E-F085-4D98-9472-2BE577BE507B}">
      <dgm:prSet/>
      <dgm:spPr/>
      <dgm:t>
        <a:bodyPr/>
        <a:lstStyle/>
        <a:p>
          <a:endParaRPr lang="ru-RU" sz="1400"/>
        </a:p>
      </dgm:t>
    </dgm:pt>
    <dgm:pt modelId="{EC7F1BEB-B370-461E-8CB4-1ECA98D18C84}" type="parTrans" cxnId="{6E64CDD4-DD55-4879-97F3-53C289B68D18}">
      <dgm:prSet/>
      <dgm:spPr/>
      <dgm:t>
        <a:bodyPr/>
        <a:lstStyle/>
        <a:p>
          <a:endParaRPr lang="ru-RU"/>
        </a:p>
      </dgm:t>
    </dgm:pt>
    <dgm:pt modelId="{D3D34119-1DE8-4F0A-9806-7E2D0E5E3C70}" type="sibTrans" cxnId="{6E64CDD4-DD55-4879-97F3-53C289B68D18}">
      <dgm:prSet/>
      <dgm:spPr/>
      <dgm:t>
        <a:bodyPr/>
        <a:lstStyle/>
        <a:p>
          <a:endParaRPr lang="ru-RU"/>
        </a:p>
      </dgm:t>
    </dgm:pt>
    <dgm:pt modelId="{741C1C53-ADB0-4601-9C21-1AAE68E9BA77}">
      <dgm:prSet/>
      <dgm:spPr/>
      <dgm:t>
        <a:bodyPr/>
        <a:lstStyle/>
        <a:p>
          <a:endParaRPr lang="ru-RU" sz="1400"/>
        </a:p>
      </dgm:t>
    </dgm:pt>
    <dgm:pt modelId="{787F8F0E-AB9C-4B5E-8FD0-E0A17B99B8FC}" type="parTrans" cxnId="{46FABFBB-B13D-4D4A-BA26-7776B7A45EE0}">
      <dgm:prSet/>
      <dgm:spPr/>
      <dgm:t>
        <a:bodyPr/>
        <a:lstStyle/>
        <a:p>
          <a:endParaRPr lang="ru-RU"/>
        </a:p>
      </dgm:t>
    </dgm:pt>
    <dgm:pt modelId="{D3BA8B9C-BFDD-42F1-9379-2D68E54701DB}" type="sibTrans" cxnId="{46FABFBB-B13D-4D4A-BA26-7776B7A45EE0}">
      <dgm:prSet/>
      <dgm:spPr/>
      <dgm:t>
        <a:bodyPr/>
        <a:lstStyle/>
        <a:p>
          <a:endParaRPr lang="ru-RU"/>
        </a:p>
      </dgm:t>
    </dgm:pt>
    <dgm:pt modelId="{2EE46889-1A09-4806-B089-801B04171E60}">
      <dgm:prSet/>
      <dgm:spPr/>
      <dgm:t>
        <a:bodyPr/>
        <a:lstStyle/>
        <a:p>
          <a:endParaRPr lang="ru-RU" sz="1400"/>
        </a:p>
      </dgm:t>
    </dgm:pt>
    <dgm:pt modelId="{A6000D43-5024-43C0-8574-7AEB0E68720C}" type="parTrans" cxnId="{A1F87E69-0B9E-448D-B0F8-A8DE77958EE7}">
      <dgm:prSet/>
      <dgm:spPr/>
      <dgm:t>
        <a:bodyPr/>
        <a:lstStyle/>
        <a:p>
          <a:endParaRPr lang="ru-RU"/>
        </a:p>
      </dgm:t>
    </dgm:pt>
    <dgm:pt modelId="{67DDBE8F-98D4-49F8-8FAB-FF2F0E4F950D}" type="sibTrans" cxnId="{A1F87E69-0B9E-448D-B0F8-A8DE77958EE7}">
      <dgm:prSet/>
      <dgm:spPr/>
      <dgm:t>
        <a:bodyPr/>
        <a:lstStyle/>
        <a:p>
          <a:endParaRPr lang="ru-RU"/>
        </a:p>
      </dgm:t>
    </dgm:pt>
    <dgm:pt modelId="{FD074C87-6399-4D0E-8C08-F5B00CE9D81A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Социальная политика          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340,72426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 тыс. руб.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 3,2%</a:t>
          </a:r>
        </a:p>
      </dgm:t>
    </dgm:pt>
    <dgm:pt modelId="{60BF893E-2AB0-41B7-87F8-020F75A5496E}" type="parTrans" cxnId="{0F0C3CB5-BC60-4AFA-9441-AD7F1733A6E0}">
      <dgm:prSet/>
      <dgm:spPr/>
      <dgm:t>
        <a:bodyPr/>
        <a:lstStyle/>
        <a:p>
          <a:endParaRPr lang="ru-RU"/>
        </a:p>
      </dgm:t>
    </dgm:pt>
    <dgm:pt modelId="{7E5F65A8-892C-4074-8CE6-25684269FED7}" type="sibTrans" cxnId="{0F0C3CB5-BC60-4AFA-9441-AD7F1733A6E0}">
      <dgm:prSet/>
      <dgm:spPr/>
      <dgm:t>
        <a:bodyPr/>
        <a:lstStyle/>
        <a:p>
          <a:endParaRPr lang="ru-RU"/>
        </a:p>
      </dgm:t>
    </dgm:pt>
    <dgm:pt modelId="{D511382B-8106-46A7-8370-E61F125DA171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Условно утвержденные расходы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517,84365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4,9%</a:t>
          </a:r>
        </a:p>
      </dgm:t>
    </dgm:pt>
    <dgm:pt modelId="{907376ED-A4AB-4C2A-A46B-5D6EEB945AD6}" type="parTrans" cxnId="{0B7C0FFF-0182-4F3B-BAA7-F8D69405D112}">
      <dgm:prSet/>
      <dgm:spPr/>
      <dgm:t>
        <a:bodyPr/>
        <a:lstStyle/>
        <a:p>
          <a:endParaRPr lang="ru-RU"/>
        </a:p>
      </dgm:t>
    </dgm:pt>
    <dgm:pt modelId="{76D3DE2F-22DC-4C62-B4B2-F5E13B2FA90B}" type="sibTrans" cxnId="{0B7C0FFF-0182-4F3B-BAA7-F8D69405D112}">
      <dgm:prSet/>
      <dgm:spPr/>
      <dgm:t>
        <a:bodyPr/>
        <a:lstStyle/>
        <a:p>
          <a:endParaRPr lang="ru-RU"/>
        </a:p>
      </dgm:t>
    </dgm:pt>
    <dgm:pt modelId="{226D71C4-6657-4050-A8C5-2A0AC64BE6A5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b="0" dirty="0">
              <a:effectLst/>
              <a:latin typeface="Times New Roman" pitchFamily="18" charset="0"/>
              <a:cs typeface="Times New Roman" pitchFamily="18" charset="0"/>
            </a:rPr>
            <a:t>Национальная безопасност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ь 100,000</a:t>
          </a:r>
        </a:p>
        <a:p>
          <a:pPr>
            <a:spcAft>
              <a:spcPts val="0"/>
            </a:spcAft>
          </a:pPr>
          <a:r>
            <a:rPr lang="ru-RU" sz="1400" b="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.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1,0%</a:t>
          </a:r>
        </a:p>
      </dgm:t>
    </dgm:pt>
    <dgm:pt modelId="{654E5BFE-A96F-4E22-AEEA-933B677A6EF4}" type="parTrans" cxnId="{A1C0F6EC-44BC-4EE0-8FCE-6A104BF81831}">
      <dgm:prSet/>
      <dgm:spPr/>
      <dgm:t>
        <a:bodyPr/>
        <a:lstStyle/>
        <a:p>
          <a:endParaRPr lang="ru-RU"/>
        </a:p>
      </dgm:t>
    </dgm:pt>
    <dgm:pt modelId="{5562BA58-9C50-4FA0-82B1-A5FC9DA08237}" type="sibTrans" cxnId="{A1C0F6EC-44BC-4EE0-8FCE-6A104BF81831}">
      <dgm:prSet/>
      <dgm:spPr/>
      <dgm:t>
        <a:bodyPr/>
        <a:lstStyle/>
        <a:p>
          <a:endParaRPr lang="ru-RU"/>
        </a:p>
      </dgm:t>
    </dgm:pt>
    <dgm:pt modelId="{12436076-3EC2-47CA-B770-E31FB6A436AD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Национальная экономика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150,0</a:t>
          </a:r>
        </a:p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тыс. руб.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1,4%</a:t>
          </a:r>
        </a:p>
      </dgm:t>
    </dgm:pt>
    <dgm:pt modelId="{B7BC62FE-8AFC-48B7-BB59-556E81FB3E4B}" type="parTrans" cxnId="{123E9617-8E1C-4A07-9287-E5A8CDC54DEA}">
      <dgm:prSet/>
      <dgm:spPr/>
      <dgm:t>
        <a:bodyPr/>
        <a:lstStyle/>
        <a:p>
          <a:endParaRPr lang="ru-RU"/>
        </a:p>
      </dgm:t>
    </dgm:pt>
    <dgm:pt modelId="{488E3F96-A5AD-484E-ABE5-D840306C87F8}" type="sibTrans" cxnId="{123E9617-8E1C-4A07-9287-E5A8CDC54DEA}">
      <dgm:prSet/>
      <dgm:spPr/>
      <dgm:t>
        <a:bodyPr/>
        <a:lstStyle/>
        <a:p>
          <a:endParaRPr lang="ru-RU"/>
        </a:p>
      </dgm:t>
    </dgm:pt>
    <dgm:pt modelId="{81198145-CFC8-43C1-978F-93EDA41AD48D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olidFill>
          <a:srgbClr val="FFC000"/>
        </a:solidFill>
      </dgm:spPr>
      <dgm:t>
        <a:bodyPr/>
        <a:lstStyle/>
        <a:p>
          <a:pPr>
            <a:spcAft>
              <a:spcPts val="0"/>
            </a:spcAft>
          </a:pPr>
          <a:r>
            <a:rPr lang="ru-RU" sz="1400" dirty="0">
              <a:effectLst/>
              <a:latin typeface="Times New Roman" pitchFamily="18" charset="0"/>
              <a:cs typeface="Times New Roman" pitchFamily="18" charset="0"/>
            </a:rPr>
            <a:t>Культура, кинематография 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100,000</a:t>
          </a:r>
        </a:p>
        <a:p>
          <a:pPr>
            <a:spcAft>
              <a:spcPts val="0"/>
            </a:spcAft>
          </a:pPr>
          <a:r>
            <a:rPr lang="ru-RU" sz="1400" b="1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.</a:t>
          </a:r>
        </a:p>
        <a:p>
          <a:pPr>
            <a:spcAft>
              <a:spcPts val="0"/>
            </a:spcAft>
          </a:pPr>
          <a:r>
            <a:rPr lang="ru-RU" sz="1400" b="1" dirty="0">
              <a:effectLst/>
              <a:latin typeface="Times New Roman" pitchFamily="18" charset="0"/>
              <a:cs typeface="Times New Roman" pitchFamily="18" charset="0"/>
            </a:rPr>
            <a:t>1,0%</a:t>
          </a:r>
        </a:p>
      </dgm:t>
    </dgm:pt>
    <dgm:pt modelId="{4B3E8AEE-80B1-46F5-843E-1DA4203E0480}" type="parTrans" cxnId="{70250C04-F7A8-43FF-B8E4-BB4AABF3401D}">
      <dgm:prSet/>
      <dgm:spPr/>
      <dgm:t>
        <a:bodyPr/>
        <a:lstStyle/>
        <a:p>
          <a:endParaRPr lang="ru-RU"/>
        </a:p>
      </dgm:t>
    </dgm:pt>
    <dgm:pt modelId="{BC543C9C-27A6-43FC-AFA3-30A4931A0D53}" type="sibTrans" cxnId="{70250C04-F7A8-43FF-B8E4-BB4AABF3401D}">
      <dgm:prSet/>
      <dgm:spPr/>
      <dgm:t>
        <a:bodyPr/>
        <a:lstStyle/>
        <a:p>
          <a:endParaRPr lang="ru-RU"/>
        </a:p>
      </dgm:t>
    </dgm:pt>
    <dgm:pt modelId="{FC4E895A-5CB6-4776-9D34-BC12EF08CF61}" type="pres">
      <dgm:prSet presAssocID="{1F8E4B7B-3190-492B-BA7B-9B52CE7D79BE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2672531-8C33-499F-A8B8-1F76FA72B8E1}" type="pres">
      <dgm:prSet presAssocID="{B179D74B-D7BA-4ED1-A72F-D0DA76E8417A}" presName="centerShape" presStyleLbl="node0" presStyleIdx="0" presStyleCnt="1" custScaleX="93923" custScaleY="92200" custLinFactNeighborX="-9011" custLinFactNeighborY="-4496"/>
      <dgm:spPr/>
    </dgm:pt>
    <dgm:pt modelId="{09F81971-61A1-4CB0-8EEA-38BD69D84A68}" type="pres">
      <dgm:prSet presAssocID="{15828F25-D9DC-474E-BDB7-D0C96BB09D53}" presName="Name9" presStyleLbl="parChTrans1D2" presStyleIdx="0" presStyleCnt="8"/>
      <dgm:spPr/>
    </dgm:pt>
    <dgm:pt modelId="{40A4609C-9060-46DB-B6FB-91E6E6B2159D}" type="pres">
      <dgm:prSet presAssocID="{15828F25-D9DC-474E-BDB7-D0C96BB09D53}" presName="connTx" presStyleLbl="parChTrans1D2" presStyleIdx="0" presStyleCnt="8"/>
      <dgm:spPr/>
    </dgm:pt>
    <dgm:pt modelId="{B4689F4D-C616-4B5A-AB08-969AFEC6F29C}" type="pres">
      <dgm:prSet presAssocID="{5A305073-4AE3-4F5A-9103-E20EE30AA624}" presName="node" presStyleLbl="node1" presStyleIdx="0" presStyleCnt="8" custScaleX="131347" custScaleY="125789" custRadScaleRad="117259" custRadScaleInc="497678">
        <dgm:presLayoutVars>
          <dgm:bulletEnabled val="1"/>
        </dgm:presLayoutVars>
      </dgm:prSet>
      <dgm:spPr/>
    </dgm:pt>
    <dgm:pt modelId="{9D6215D1-FACA-402A-951C-CAE40005388C}" type="pres">
      <dgm:prSet presAssocID="{654E5BFE-A96F-4E22-AEEA-933B677A6EF4}" presName="Name9" presStyleLbl="parChTrans1D2" presStyleIdx="1" presStyleCnt="8"/>
      <dgm:spPr/>
    </dgm:pt>
    <dgm:pt modelId="{1AC8641C-9F74-4B47-9819-53B3C46084CA}" type="pres">
      <dgm:prSet presAssocID="{654E5BFE-A96F-4E22-AEEA-933B677A6EF4}" presName="connTx" presStyleLbl="parChTrans1D2" presStyleIdx="1" presStyleCnt="8"/>
      <dgm:spPr/>
    </dgm:pt>
    <dgm:pt modelId="{4EF7252A-C883-437D-8016-19E0F05BDEA7}" type="pres">
      <dgm:prSet presAssocID="{226D71C4-6657-4050-A8C5-2A0AC64BE6A5}" presName="node" presStyleLbl="node1" presStyleIdx="1" presStyleCnt="8" custScaleX="135043" custScaleY="131857" custRadScaleRad="94549" custRadScaleInc="544252">
        <dgm:presLayoutVars>
          <dgm:bulletEnabled val="1"/>
        </dgm:presLayoutVars>
      </dgm:prSet>
      <dgm:spPr/>
    </dgm:pt>
    <dgm:pt modelId="{E7566BCE-7A71-46F2-B8C2-3125C69A73BC}" type="pres">
      <dgm:prSet presAssocID="{B7BC62FE-8AFC-48B7-BB59-556E81FB3E4B}" presName="Name9" presStyleLbl="parChTrans1D2" presStyleIdx="2" presStyleCnt="8"/>
      <dgm:spPr/>
    </dgm:pt>
    <dgm:pt modelId="{5E76B106-59B3-4D5F-8ECC-1CB050FAB6A5}" type="pres">
      <dgm:prSet presAssocID="{B7BC62FE-8AFC-48B7-BB59-556E81FB3E4B}" presName="connTx" presStyleLbl="parChTrans1D2" presStyleIdx="2" presStyleCnt="8"/>
      <dgm:spPr/>
    </dgm:pt>
    <dgm:pt modelId="{4A281532-446F-42CA-8D6A-73BA7F482425}" type="pres">
      <dgm:prSet presAssocID="{12436076-3EC2-47CA-B770-E31FB6A436AD}" presName="node" presStyleLbl="node1" presStyleIdx="2" presStyleCnt="8" custScaleX="136590" custScaleY="127732" custRadScaleRad="117803" custRadScaleInc="594648">
        <dgm:presLayoutVars>
          <dgm:bulletEnabled val="1"/>
        </dgm:presLayoutVars>
      </dgm:prSet>
      <dgm:spPr/>
    </dgm:pt>
    <dgm:pt modelId="{6CE479B8-58DF-48DD-AC0B-D0C5FC6877CB}" type="pres">
      <dgm:prSet presAssocID="{7FE7A46F-F120-46C2-8441-BB1D9BA17B40}" presName="Name9" presStyleLbl="parChTrans1D2" presStyleIdx="3" presStyleCnt="8"/>
      <dgm:spPr/>
    </dgm:pt>
    <dgm:pt modelId="{6CEA8AA8-969F-4D16-AA37-493DEC7B2497}" type="pres">
      <dgm:prSet presAssocID="{7FE7A46F-F120-46C2-8441-BB1D9BA17B40}" presName="connTx" presStyleLbl="parChTrans1D2" presStyleIdx="3" presStyleCnt="8"/>
      <dgm:spPr/>
    </dgm:pt>
    <dgm:pt modelId="{A6529843-AF44-44C9-93DF-E3B0991FDD04}" type="pres">
      <dgm:prSet presAssocID="{C6A1BDBE-B799-45DE-8DF1-D0A56A293435}" presName="node" presStyleLbl="node1" presStyleIdx="3" presStyleCnt="8" custScaleX="124060" custScaleY="118874" custRadScaleRad="130085" custRadScaleInc="556713">
        <dgm:presLayoutVars>
          <dgm:bulletEnabled val="1"/>
        </dgm:presLayoutVars>
      </dgm:prSet>
      <dgm:spPr/>
    </dgm:pt>
    <dgm:pt modelId="{2A8EE243-4D04-469A-9867-1B036934BF22}" type="pres">
      <dgm:prSet presAssocID="{4B3E8AEE-80B1-46F5-843E-1DA4203E0480}" presName="Name9" presStyleLbl="parChTrans1D2" presStyleIdx="4" presStyleCnt="8"/>
      <dgm:spPr/>
    </dgm:pt>
    <dgm:pt modelId="{8A120ACB-86C7-4ADD-80B9-56BC67D05F66}" type="pres">
      <dgm:prSet presAssocID="{4B3E8AEE-80B1-46F5-843E-1DA4203E0480}" presName="connTx" presStyleLbl="parChTrans1D2" presStyleIdx="4" presStyleCnt="8"/>
      <dgm:spPr/>
    </dgm:pt>
    <dgm:pt modelId="{785F45B8-AFD9-4AAE-BA3C-48B88FB383E5}" type="pres">
      <dgm:prSet presAssocID="{81198145-CFC8-43C1-978F-93EDA41AD48D}" presName="node" presStyleLbl="node1" presStyleIdx="4" presStyleCnt="8" custAng="0" custScaleX="116804" custScaleY="109432" custRadScaleRad="148283" custRadScaleInc="500166">
        <dgm:presLayoutVars>
          <dgm:bulletEnabled val="1"/>
        </dgm:presLayoutVars>
      </dgm:prSet>
      <dgm:spPr/>
    </dgm:pt>
    <dgm:pt modelId="{E5D811FC-7971-4430-8A28-1798A91448B2}" type="pres">
      <dgm:prSet presAssocID="{F986B101-2D04-4E3D-8735-12066002DCA2}" presName="Name9" presStyleLbl="parChTrans1D2" presStyleIdx="5" presStyleCnt="8"/>
      <dgm:spPr/>
    </dgm:pt>
    <dgm:pt modelId="{DF6EDE72-0B1B-4A13-B586-C939D94F44B0}" type="pres">
      <dgm:prSet presAssocID="{F986B101-2D04-4E3D-8735-12066002DCA2}" presName="connTx" presStyleLbl="parChTrans1D2" presStyleIdx="5" presStyleCnt="8"/>
      <dgm:spPr/>
    </dgm:pt>
    <dgm:pt modelId="{B73BB58B-01B7-42F4-9905-9F1B2B2B2E86}" type="pres">
      <dgm:prSet presAssocID="{D3913F27-E24C-40CD-AFE9-DDAE93138E32}" presName="node" presStyleLbl="node1" presStyleIdx="5" presStyleCnt="8" custScaleX="124838" custScaleY="128160" custRadScaleRad="117047" custRadScaleInc="-723659">
        <dgm:presLayoutVars>
          <dgm:bulletEnabled val="1"/>
        </dgm:presLayoutVars>
      </dgm:prSet>
      <dgm:spPr/>
    </dgm:pt>
    <dgm:pt modelId="{0CF06A87-77B5-4430-837E-8734C72F5509}" type="pres">
      <dgm:prSet presAssocID="{60BF893E-2AB0-41B7-87F8-020F75A5496E}" presName="Name9" presStyleLbl="parChTrans1D2" presStyleIdx="6" presStyleCnt="8"/>
      <dgm:spPr/>
    </dgm:pt>
    <dgm:pt modelId="{99AECF4A-8B33-4FD0-BE42-748FD84278C7}" type="pres">
      <dgm:prSet presAssocID="{60BF893E-2AB0-41B7-87F8-020F75A5496E}" presName="connTx" presStyleLbl="parChTrans1D2" presStyleIdx="6" presStyleCnt="8"/>
      <dgm:spPr/>
    </dgm:pt>
    <dgm:pt modelId="{3EDC3AD6-88CA-4A8B-BA27-C444503CF7F7}" type="pres">
      <dgm:prSet presAssocID="{FD074C87-6399-4D0E-8C08-F5B00CE9D81A}" presName="node" presStyleLbl="node1" presStyleIdx="6" presStyleCnt="8" custScaleX="121163" custScaleY="108754" custRadScaleRad="123739" custRadScaleInc="239720">
        <dgm:presLayoutVars>
          <dgm:bulletEnabled val="1"/>
        </dgm:presLayoutVars>
      </dgm:prSet>
      <dgm:spPr/>
    </dgm:pt>
    <dgm:pt modelId="{C3B7F4F2-87E9-49C5-84E3-3D0F430F9ABB}" type="pres">
      <dgm:prSet presAssocID="{907376ED-A4AB-4C2A-A46B-5D6EEB945AD6}" presName="Name9" presStyleLbl="parChTrans1D2" presStyleIdx="7" presStyleCnt="8"/>
      <dgm:spPr/>
    </dgm:pt>
    <dgm:pt modelId="{0FDE4F5C-59F1-4B91-870C-2490DC0AE0F5}" type="pres">
      <dgm:prSet presAssocID="{907376ED-A4AB-4C2A-A46B-5D6EEB945AD6}" presName="connTx" presStyleLbl="parChTrans1D2" presStyleIdx="7" presStyleCnt="8"/>
      <dgm:spPr/>
    </dgm:pt>
    <dgm:pt modelId="{A97A6B5D-87BF-47D7-A474-FBFB4B319D2D}" type="pres">
      <dgm:prSet presAssocID="{D511382B-8106-46A7-8370-E61F125DA171}" presName="node" presStyleLbl="node1" presStyleIdx="7" presStyleCnt="8" custScaleX="128290" custScaleY="113564" custRadScaleRad="105487" custRadScaleInc="250861">
        <dgm:presLayoutVars>
          <dgm:bulletEnabled val="1"/>
        </dgm:presLayoutVars>
      </dgm:prSet>
      <dgm:spPr/>
    </dgm:pt>
  </dgm:ptLst>
  <dgm:cxnLst>
    <dgm:cxn modelId="{70250C04-F7A8-43FF-B8E4-BB4AABF3401D}" srcId="{B179D74B-D7BA-4ED1-A72F-D0DA76E8417A}" destId="{81198145-CFC8-43C1-978F-93EDA41AD48D}" srcOrd="4" destOrd="0" parTransId="{4B3E8AEE-80B1-46F5-843E-1DA4203E0480}" sibTransId="{BC543C9C-27A6-43FC-AFA3-30A4931A0D53}"/>
    <dgm:cxn modelId="{87BA830A-9756-4D17-A0EF-9C4E3377A2FF}" type="presOf" srcId="{81198145-CFC8-43C1-978F-93EDA41AD48D}" destId="{785F45B8-AFD9-4AAE-BA3C-48B88FB383E5}" srcOrd="0" destOrd="0" presId="urn:microsoft.com/office/officeart/2005/8/layout/radial1"/>
    <dgm:cxn modelId="{74181810-410D-4DD9-BA65-624BC33E792F}" srcId="{1F8E4B7B-3190-492B-BA7B-9B52CE7D79BE}" destId="{12DE6670-7AE1-4322-9259-28A3BD2796B6}" srcOrd="4" destOrd="0" parTransId="{DF948D65-6815-4523-B8A9-C249219E992E}" sibTransId="{344CD693-323B-42FB-880B-B9B8A805CF9F}"/>
    <dgm:cxn modelId="{F71EDE10-88B0-4C87-96D1-B1C608FB978C}" type="presOf" srcId="{C6A1BDBE-B799-45DE-8DF1-D0A56A293435}" destId="{A6529843-AF44-44C9-93DF-E3B0991FDD04}" srcOrd="0" destOrd="0" presId="urn:microsoft.com/office/officeart/2005/8/layout/radial1"/>
    <dgm:cxn modelId="{A8874F13-6538-48E1-A11B-C8286704D7D5}" srcId="{1F8E4B7B-3190-492B-BA7B-9B52CE7D79BE}" destId="{5A1914C5-A470-4C7F-BD45-3BF4A505E61B}" srcOrd="6" destOrd="0" parTransId="{71F6EE6C-D40F-43B8-9966-BC7473CFE9A1}" sibTransId="{FA038D41-E7F2-46FE-BE06-27D296653FF9}"/>
    <dgm:cxn modelId="{123E9617-8E1C-4A07-9287-E5A8CDC54DEA}" srcId="{B179D74B-D7BA-4ED1-A72F-D0DA76E8417A}" destId="{12436076-3EC2-47CA-B770-E31FB6A436AD}" srcOrd="2" destOrd="0" parTransId="{B7BC62FE-8AFC-48B7-BB59-556E81FB3E4B}" sibTransId="{488E3F96-A5AD-484E-ABE5-D840306C87F8}"/>
    <dgm:cxn modelId="{EDA3CA1D-3E9C-42C3-80F7-97EECDA76C52}" type="presOf" srcId="{F986B101-2D04-4E3D-8735-12066002DCA2}" destId="{E5D811FC-7971-4430-8A28-1798A91448B2}" srcOrd="0" destOrd="0" presId="urn:microsoft.com/office/officeart/2005/8/layout/radial1"/>
    <dgm:cxn modelId="{772AAF1E-BAD1-4AC7-A11E-46EFCFCC3F45}" srcId="{1F8E4B7B-3190-492B-BA7B-9B52CE7D79BE}" destId="{F62287E6-B8D7-4BF8-B2CD-9BB47DA6CC3F}" srcOrd="8" destOrd="0" parTransId="{784B67E4-7427-485C-964B-FC04C79BA646}" sibTransId="{DEDA7E1E-93E9-4BE0-8563-B2A55B7186D9}"/>
    <dgm:cxn modelId="{7E41E41E-F32E-4308-BC77-4E1714FF31FF}" type="presOf" srcId="{654E5BFE-A96F-4E22-AEEA-933B677A6EF4}" destId="{1AC8641C-9F74-4B47-9819-53B3C46084CA}" srcOrd="1" destOrd="0" presId="urn:microsoft.com/office/officeart/2005/8/layout/radial1"/>
    <dgm:cxn modelId="{707FE822-407F-4627-8FF5-57BA2F8564D4}" type="presOf" srcId="{4B3E8AEE-80B1-46F5-843E-1DA4203E0480}" destId="{2A8EE243-4D04-469A-9867-1B036934BF22}" srcOrd="0" destOrd="0" presId="urn:microsoft.com/office/officeart/2005/8/layout/radial1"/>
    <dgm:cxn modelId="{FB20F822-177B-4BA5-8D63-A940CF701DD6}" srcId="{1F8E4B7B-3190-492B-BA7B-9B52CE7D79BE}" destId="{B179D74B-D7BA-4ED1-A72F-D0DA76E8417A}" srcOrd="0" destOrd="0" parTransId="{2593081F-B3F6-458C-9839-9366C7AB704F}" sibTransId="{C467CE14-FCF4-4A26-A9B5-33DBF19BA512}"/>
    <dgm:cxn modelId="{CC52372C-3F24-4976-B368-F722462C358C}" srcId="{1F8E4B7B-3190-492B-BA7B-9B52CE7D79BE}" destId="{B84009C1-1397-4DD5-89E8-97AF7D6E1DC0}" srcOrd="5" destOrd="0" parTransId="{A25F939E-937A-4E54-8470-45BEA4B44D22}" sibTransId="{9D171216-9D62-46A2-88BD-E280D347225E}"/>
    <dgm:cxn modelId="{A7694E2C-21D5-45BF-9BF0-95061879BE4F}" type="presOf" srcId="{654E5BFE-A96F-4E22-AEEA-933B677A6EF4}" destId="{9D6215D1-FACA-402A-951C-CAE40005388C}" srcOrd="0" destOrd="0" presId="urn:microsoft.com/office/officeart/2005/8/layout/radial1"/>
    <dgm:cxn modelId="{79ED8E35-A2BE-4B2E-9069-4F2BA267B33D}" srcId="{1F8E4B7B-3190-492B-BA7B-9B52CE7D79BE}" destId="{BFF29C8B-E435-4586-9B3B-5CD319718742}" srcOrd="10" destOrd="0" parTransId="{419C7814-EE9B-426A-A5E9-042BFEFACDAA}" sibTransId="{C7795094-6DB5-4D91-9F9E-0C5AD0001A30}"/>
    <dgm:cxn modelId="{199ADF5D-5788-40B1-AA66-A9206F28E623}" srcId="{1F8E4B7B-3190-492B-BA7B-9B52CE7D79BE}" destId="{28FD6451-45F9-4296-BBCE-E3E90B8102E0}" srcOrd="11" destOrd="0" parTransId="{2F72FD44-569C-476B-8044-6892A8D39D54}" sibTransId="{54EBC7FE-99CE-43D4-B909-844D90D79D25}"/>
    <dgm:cxn modelId="{5CCFD742-26BE-4BF6-8BC7-50DE89CBB409}" type="presOf" srcId="{226D71C4-6657-4050-A8C5-2A0AC64BE6A5}" destId="{4EF7252A-C883-437D-8016-19E0F05BDEA7}" srcOrd="0" destOrd="0" presId="urn:microsoft.com/office/officeart/2005/8/layout/radial1"/>
    <dgm:cxn modelId="{B6EBD744-2FC9-4DB6-AADB-A0DC8052B6D6}" srcId="{1F8E4B7B-3190-492B-BA7B-9B52CE7D79BE}" destId="{DAB78C95-2ABE-43A1-8C52-982D711CBBD3}" srcOrd="7" destOrd="0" parTransId="{68E9A88C-222F-4CBE-8233-E72B4E8D0964}" sibTransId="{6F327190-DB13-42A5-981B-3AAC049E85D9}"/>
    <dgm:cxn modelId="{D7C32E66-81EA-4D82-A505-FE7E733AE619}" srcId="{1F8E4B7B-3190-492B-BA7B-9B52CE7D79BE}" destId="{54969B65-E0AB-4F14-8FAC-AC3A53C308A4}" srcOrd="12" destOrd="0" parTransId="{1A8C79CC-737D-47B3-9125-BF9E52A9ED44}" sibTransId="{A4E8447A-2906-4868-9FB8-53A78A892423}"/>
    <dgm:cxn modelId="{101CEF47-EB66-4C82-A6AA-88E7EB6CE94E}" type="presOf" srcId="{12436076-3EC2-47CA-B770-E31FB6A436AD}" destId="{4A281532-446F-42CA-8D6A-73BA7F482425}" srcOrd="0" destOrd="0" presId="urn:microsoft.com/office/officeart/2005/8/layout/radial1"/>
    <dgm:cxn modelId="{74FEA068-05E4-43D5-89EB-56CE9DDF048F}" type="presOf" srcId="{907376ED-A4AB-4C2A-A46B-5D6EEB945AD6}" destId="{0FDE4F5C-59F1-4B91-870C-2490DC0AE0F5}" srcOrd="1" destOrd="0" presId="urn:microsoft.com/office/officeart/2005/8/layout/radial1"/>
    <dgm:cxn modelId="{A1F87E69-0B9E-448D-B0F8-A8DE77958EE7}" srcId="{1F8E4B7B-3190-492B-BA7B-9B52CE7D79BE}" destId="{2EE46889-1A09-4806-B089-801B04171E60}" srcOrd="16" destOrd="0" parTransId="{A6000D43-5024-43C0-8574-7AEB0E68720C}" sibTransId="{67DDBE8F-98D4-49F8-8FAB-FF2F0E4F950D}"/>
    <dgm:cxn modelId="{6F8EA76C-B475-4A44-9014-B868DDDEE306}" type="presOf" srcId="{5A305073-4AE3-4F5A-9103-E20EE30AA624}" destId="{B4689F4D-C616-4B5A-AB08-969AFEC6F29C}" srcOrd="0" destOrd="0" presId="urn:microsoft.com/office/officeart/2005/8/layout/radial1"/>
    <dgm:cxn modelId="{667A5451-A910-4B18-A9E6-785E623AD58A}" type="presOf" srcId="{F986B101-2D04-4E3D-8735-12066002DCA2}" destId="{DF6EDE72-0B1B-4A13-B586-C939D94F44B0}" srcOrd="1" destOrd="0" presId="urn:microsoft.com/office/officeart/2005/8/layout/radial1"/>
    <dgm:cxn modelId="{07EC1354-F128-4776-806F-CDEC97DD1499}" type="presOf" srcId="{FD074C87-6399-4D0E-8C08-F5B00CE9D81A}" destId="{3EDC3AD6-88CA-4A8B-BA27-C444503CF7F7}" srcOrd="0" destOrd="0" presId="urn:microsoft.com/office/officeart/2005/8/layout/radial1"/>
    <dgm:cxn modelId="{5115A954-F0A9-4D40-83B4-4EB1EDE0D1DA}" type="presOf" srcId="{B7BC62FE-8AFC-48B7-BB59-556E81FB3E4B}" destId="{E7566BCE-7A71-46F2-B8C2-3125C69A73BC}" srcOrd="0" destOrd="0" presId="urn:microsoft.com/office/officeart/2005/8/layout/radial1"/>
    <dgm:cxn modelId="{F94FE156-514C-4ADD-B32E-4C4628037DFD}" type="presOf" srcId="{15828F25-D9DC-474E-BDB7-D0C96BB09D53}" destId="{40A4609C-9060-46DB-B6FB-91E6E6B2159D}" srcOrd="1" destOrd="0" presId="urn:microsoft.com/office/officeart/2005/8/layout/radial1"/>
    <dgm:cxn modelId="{80BBFF82-3BB8-4C8E-A409-C9E87F4BA306}" type="presOf" srcId="{60BF893E-2AB0-41B7-87F8-020F75A5496E}" destId="{99AECF4A-8B33-4FD0-BE42-748FD84278C7}" srcOrd="1" destOrd="0" presId="urn:microsoft.com/office/officeart/2005/8/layout/radial1"/>
    <dgm:cxn modelId="{1AB39086-C25E-4ABE-878B-C30FE6484202}" srcId="{B179D74B-D7BA-4ED1-A72F-D0DA76E8417A}" destId="{5A305073-4AE3-4F5A-9103-E20EE30AA624}" srcOrd="0" destOrd="0" parTransId="{15828F25-D9DC-474E-BDB7-D0C96BB09D53}" sibTransId="{E9C62FCB-D719-489F-AD23-B2692E2F13DF}"/>
    <dgm:cxn modelId="{59A7D788-B81A-44F1-809B-7D1B205EFD10}" type="presOf" srcId="{60BF893E-2AB0-41B7-87F8-020F75A5496E}" destId="{0CF06A87-77B5-4430-837E-8734C72F5509}" srcOrd="0" destOrd="0" presId="urn:microsoft.com/office/officeart/2005/8/layout/radial1"/>
    <dgm:cxn modelId="{FE0BCF8E-D340-454A-9D1E-33E5D03F5E12}" srcId="{1F8E4B7B-3190-492B-BA7B-9B52CE7D79BE}" destId="{56AAF225-5D0C-4A0D-BEB7-105BB5E777DF}" srcOrd="1" destOrd="0" parTransId="{26DC4018-436F-46AB-8945-1FE7E07EAD0E}" sibTransId="{E0152153-8D94-4B8E-83BA-7CFDB2DE7512}"/>
    <dgm:cxn modelId="{86ADD094-1835-4499-AAD9-8E9592C64D25}" type="presOf" srcId="{7FE7A46F-F120-46C2-8441-BB1D9BA17B40}" destId="{6CEA8AA8-969F-4D16-AA37-493DEC7B2497}" srcOrd="1" destOrd="0" presId="urn:microsoft.com/office/officeart/2005/8/layout/radial1"/>
    <dgm:cxn modelId="{E425529A-17E4-4FB7-81C0-58640253B14B}" type="presOf" srcId="{1F8E4B7B-3190-492B-BA7B-9B52CE7D79BE}" destId="{FC4E895A-5CB6-4776-9D34-BC12EF08CF61}" srcOrd="0" destOrd="0" presId="urn:microsoft.com/office/officeart/2005/8/layout/radial1"/>
    <dgm:cxn modelId="{9704A7A9-1034-44C3-A073-71C1149824A7}" type="presOf" srcId="{D3913F27-E24C-40CD-AFE9-DDAE93138E32}" destId="{B73BB58B-01B7-42F4-9905-9F1B2B2B2E86}" srcOrd="0" destOrd="0" presId="urn:microsoft.com/office/officeart/2005/8/layout/radial1"/>
    <dgm:cxn modelId="{6AF933AA-2057-4700-99BF-1DC996F2DA47}" srcId="{1F8E4B7B-3190-492B-BA7B-9B52CE7D79BE}" destId="{4DEE234A-F768-4B72-9D96-AB0E984D0FB0}" srcOrd="13" destOrd="0" parTransId="{1493922C-B4E1-4ADB-B1BD-D593609F293B}" sibTransId="{C886C9CC-4E17-49C8-965F-8B6531D0AE20}"/>
    <dgm:cxn modelId="{D015EBAF-0B0F-4D0A-8F07-38D39946D720}" srcId="{B179D74B-D7BA-4ED1-A72F-D0DA76E8417A}" destId="{C6A1BDBE-B799-45DE-8DF1-D0A56A293435}" srcOrd="3" destOrd="0" parTransId="{7FE7A46F-F120-46C2-8441-BB1D9BA17B40}" sibTransId="{B358B0F7-9D28-4C8F-9C22-734A2FEDCC8D}"/>
    <dgm:cxn modelId="{0F0C3CB5-BC60-4AFA-9441-AD7F1733A6E0}" srcId="{B179D74B-D7BA-4ED1-A72F-D0DA76E8417A}" destId="{FD074C87-6399-4D0E-8C08-F5B00CE9D81A}" srcOrd="6" destOrd="0" parTransId="{60BF893E-2AB0-41B7-87F8-020F75A5496E}" sibTransId="{7E5F65A8-892C-4074-8CE6-25684269FED7}"/>
    <dgm:cxn modelId="{72F46CBA-B477-4264-8F3B-7B8210858048}" type="presOf" srcId="{B7BC62FE-8AFC-48B7-BB59-556E81FB3E4B}" destId="{5E76B106-59B3-4D5F-8ECC-1CB050FAB6A5}" srcOrd="1" destOrd="0" presId="urn:microsoft.com/office/officeart/2005/8/layout/radial1"/>
    <dgm:cxn modelId="{15A2BEBA-BFD5-4334-8A52-9A9D47155D92}" srcId="{1F8E4B7B-3190-492B-BA7B-9B52CE7D79BE}" destId="{2C5A668E-7D5C-4ABF-8FFC-18A5A96A1DA9}" srcOrd="2" destOrd="0" parTransId="{90B2D13E-1E7D-4C52-B871-EA356C089E73}" sibTransId="{CB361F55-463C-460A-ABD2-F8D352C625BB}"/>
    <dgm:cxn modelId="{46FABFBB-B13D-4D4A-BA26-7776B7A45EE0}" srcId="{1F8E4B7B-3190-492B-BA7B-9B52CE7D79BE}" destId="{741C1C53-ADB0-4601-9C21-1AAE68E9BA77}" srcOrd="15" destOrd="0" parTransId="{787F8F0E-AB9C-4B5E-8FD0-E0A17B99B8FC}" sibTransId="{D3BA8B9C-BFDD-42F1-9379-2D68E54701DB}"/>
    <dgm:cxn modelId="{46105EC6-8EBD-4DE7-92FB-CBA1815A2D50}" type="presOf" srcId="{15828F25-D9DC-474E-BDB7-D0C96BB09D53}" destId="{09F81971-61A1-4CB0-8EEA-38BD69D84A68}" srcOrd="0" destOrd="0" presId="urn:microsoft.com/office/officeart/2005/8/layout/radial1"/>
    <dgm:cxn modelId="{67B53CC9-EAD6-4807-A826-60948956F288}" srcId="{B179D74B-D7BA-4ED1-A72F-D0DA76E8417A}" destId="{D3913F27-E24C-40CD-AFE9-DDAE93138E32}" srcOrd="5" destOrd="0" parTransId="{F986B101-2D04-4E3D-8735-12066002DCA2}" sibTransId="{CB8E9DCB-886A-4917-B75A-D6CABEF1A2D5}"/>
    <dgm:cxn modelId="{6E64CDD4-DD55-4879-97F3-53C289B68D18}" srcId="{1F8E4B7B-3190-492B-BA7B-9B52CE7D79BE}" destId="{6ECB981E-F085-4D98-9472-2BE577BE507B}" srcOrd="14" destOrd="0" parTransId="{EC7F1BEB-B370-461E-8CB4-1ECA98D18C84}" sibTransId="{D3D34119-1DE8-4F0A-9806-7E2D0E5E3C70}"/>
    <dgm:cxn modelId="{324F98E3-CADA-46FE-8898-3F8A67084E91}" type="presOf" srcId="{7FE7A46F-F120-46C2-8441-BB1D9BA17B40}" destId="{6CE479B8-58DF-48DD-AC0B-D0C5FC6877CB}" srcOrd="0" destOrd="0" presId="urn:microsoft.com/office/officeart/2005/8/layout/radial1"/>
    <dgm:cxn modelId="{62680DEC-9C34-439E-B5E6-62FFB572AD0F}" srcId="{1F8E4B7B-3190-492B-BA7B-9B52CE7D79BE}" destId="{3FAF614F-E111-4CCB-86C3-AD6B6950CF5A}" srcOrd="9" destOrd="0" parTransId="{62F22F46-97B3-4776-9088-8B2D67E1DD78}" sibTransId="{EF0EA7DB-F32A-4220-89A0-6BB29D5CB53B}"/>
    <dgm:cxn modelId="{295E6DEC-4EDF-45C2-942A-1AEC7A8C9350}" type="presOf" srcId="{4B3E8AEE-80B1-46F5-843E-1DA4203E0480}" destId="{8A120ACB-86C7-4ADD-80B9-56BC67D05F66}" srcOrd="1" destOrd="0" presId="urn:microsoft.com/office/officeart/2005/8/layout/radial1"/>
    <dgm:cxn modelId="{A1C0F6EC-44BC-4EE0-8FCE-6A104BF81831}" srcId="{B179D74B-D7BA-4ED1-A72F-D0DA76E8417A}" destId="{226D71C4-6657-4050-A8C5-2A0AC64BE6A5}" srcOrd="1" destOrd="0" parTransId="{654E5BFE-A96F-4E22-AEEA-933B677A6EF4}" sibTransId="{5562BA58-9C50-4FA0-82B1-A5FC9DA08237}"/>
    <dgm:cxn modelId="{0056C6F0-81D1-47C9-84A7-691B8A3373C5}" srcId="{1F8E4B7B-3190-492B-BA7B-9B52CE7D79BE}" destId="{BEB47B71-2B2B-471B-8254-6425DC3467DC}" srcOrd="3" destOrd="0" parTransId="{A40E38AA-33C7-4DB5-8CB8-FD872031BB8E}" sibTransId="{D6935280-0094-491F-B9B5-09793877922D}"/>
    <dgm:cxn modelId="{72C458F5-A514-48E7-9C3B-0799D0F665CB}" type="presOf" srcId="{907376ED-A4AB-4C2A-A46B-5D6EEB945AD6}" destId="{C3B7F4F2-87E9-49C5-84E3-3D0F430F9ABB}" srcOrd="0" destOrd="0" presId="urn:microsoft.com/office/officeart/2005/8/layout/radial1"/>
    <dgm:cxn modelId="{843C4DF8-C123-49E6-A4AC-76BA6CFC1B10}" type="presOf" srcId="{D511382B-8106-46A7-8370-E61F125DA171}" destId="{A97A6B5D-87BF-47D7-A474-FBFB4B319D2D}" srcOrd="0" destOrd="0" presId="urn:microsoft.com/office/officeart/2005/8/layout/radial1"/>
    <dgm:cxn modelId="{0EFAB3FE-380A-4523-8E99-BE089298888D}" type="presOf" srcId="{B179D74B-D7BA-4ED1-A72F-D0DA76E8417A}" destId="{22672531-8C33-499F-A8B8-1F76FA72B8E1}" srcOrd="0" destOrd="0" presId="urn:microsoft.com/office/officeart/2005/8/layout/radial1"/>
    <dgm:cxn modelId="{0B7C0FFF-0182-4F3B-BAA7-F8D69405D112}" srcId="{B179D74B-D7BA-4ED1-A72F-D0DA76E8417A}" destId="{D511382B-8106-46A7-8370-E61F125DA171}" srcOrd="7" destOrd="0" parTransId="{907376ED-A4AB-4C2A-A46B-5D6EEB945AD6}" sibTransId="{76D3DE2F-22DC-4C62-B4B2-F5E13B2FA90B}"/>
    <dgm:cxn modelId="{11E4DCBD-2D64-45B7-A6C0-29D2E1A31269}" type="presParOf" srcId="{FC4E895A-5CB6-4776-9D34-BC12EF08CF61}" destId="{22672531-8C33-499F-A8B8-1F76FA72B8E1}" srcOrd="0" destOrd="0" presId="urn:microsoft.com/office/officeart/2005/8/layout/radial1"/>
    <dgm:cxn modelId="{04624AE9-3EC6-4002-840D-ECB525EEBDFE}" type="presParOf" srcId="{FC4E895A-5CB6-4776-9D34-BC12EF08CF61}" destId="{09F81971-61A1-4CB0-8EEA-38BD69D84A68}" srcOrd="1" destOrd="0" presId="urn:microsoft.com/office/officeart/2005/8/layout/radial1"/>
    <dgm:cxn modelId="{D6E48B7A-7600-4A6F-8224-FC72023B630E}" type="presParOf" srcId="{09F81971-61A1-4CB0-8EEA-38BD69D84A68}" destId="{40A4609C-9060-46DB-B6FB-91E6E6B2159D}" srcOrd="0" destOrd="0" presId="urn:microsoft.com/office/officeart/2005/8/layout/radial1"/>
    <dgm:cxn modelId="{A7468647-EF96-4226-9DFE-5885AD8C1FE0}" type="presParOf" srcId="{FC4E895A-5CB6-4776-9D34-BC12EF08CF61}" destId="{B4689F4D-C616-4B5A-AB08-969AFEC6F29C}" srcOrd="2" destOrd="0" presId="urn:microsoft.com/office/officeart/2005/8/layout/radial1"/>
    <dgm:cxn modelId="{7A695189-9069-4727-BAD5-EDAA9E9575F8}" type="presParOf" srcId="{FC4E895A-5CB6-4776-9D34-BC12EF08CF61}" destId="{9D6215D1-FACA-402A-951C-CAE40005388C}" srcOrd="3" destOrd="0" presId="urn:microsoft.com/office/officeart/2005/8/layout/radial1"/>
    <dgm:cxn modelId="{C731EA5A-E850-4F08-B374-34C3E4119FE0}" type="presParOf" srcId="{9D6215D1-FACA-402A-951C-CAE40005388C}" destId="{1AC8641C-9F74-4B47-9819-53B3C46084CA}" srcOrd="0" destOrd="0" presId="urn:microsoft.com/office/officeart/2005/8/layout/radial1"/>
    <dgm:cxn modelId="{B933B7F7-6EB2-4550-A2A4-D487F786DA38}" type="presParOf" srcId="{FC4E895A-5CB6-4776-9D34-BC12EF08CF61}" destId="{4EF7252A-C883-437D-8016-19E0F05BDEA7}" srcOrd="4" destOrd="0" presId="urn:microsoft.com/office/officeart/2005/8/layout/radial1"/>
    <dgm:cxn modelId="{83892420-6BE8-467E-AA0C-835AB53907A9}" type="presParOf" srcId="{FC4E895A-5CB6-4776-9D34-BC12EF08CF61}" destId="{E7566BCE-7A71-46F2-B8C2-3125C69A73BC}" srcOrd="5" destOrd="0" presId="urn:microsoft.com/office/officeart/2005/8/layout/radial1"/>
    <dgm:cxn modelId="{9CE3F99F-C99D-4A9D-9158-6EDD99D9F890}" type="presParOf" srcId="{E7566BCE-7A71-46F2-B8C2-3125C69A73BC}" destId="{5E76B106-59B3-4D5F-8ECC-1CB050FAB6A5}" srcOrd="0" destOrd="0" presId="urn:microsoft.com/office/officeart/2005/8/layout/radial1"/>
    <dgm:cxn modelId="{4FB0E4C2-DE38-450E-B481-B1BEA5707073}" type="presParOf" srcId="{FC4E895A-5CB6-4776-9D34-BC12EF08CF61}" destId="{4A281532-446F-42CA-8D6A-73BA7F482425}" srcOrd="6" destOrd="0" presId="urn:microsoft.com/office/officeart/2005/8/layout/radial1"/>
    <dgm:cxn modelId="{9EE06939-F32F-4371-AE21-53A3B5A3D815}" type="presParOf" srcId="{FC4E895A-5CB6-4776-9D34-BC12EF08CF61}" destId="{6CE479B8-58DF-48DD-AC0B-D0C5FC6877CB}" srcOrd="7" destOrd="0" presId="urn:microsoft.com/office/officeart/2005/8/layout/radial1"/>
    <dgm:cxn modelId="{5848E9D1-DB2C-44DA-958D-9809F274C7C2}" type="presParOf" srcId="{6CE479B8-58DF-48DD-AC0B-D0C5FC6877CB}" destId="{6CEA8AA8-969F-4D16-AA37-493DEC7B2497}" srcOrd="0" destOrd="0" presId="urn:microsoft.com/office/officeart/2005/8/layout/radial1"/>
    <dgm:cxn modelId="{2FB00508-30DF-461F-BF27-38F7E3D14F14}" type="presParOf" srcId="{FC4E895A-5CB6-4776-9D34-BC12EF08CF61}" destId="{A6529843-AF44-44C9-93DF-E3B0991FDD04}" srcOrd="8" destOrd="0" presId="urn:microsoft.com/office/officeart/2005/8/layout/radial1"/>
    <dgm:cxn modelId="{83491A16-A2BB-404A-A21F-E5C5E3231118}" type="presParOf" srcId="{FC4E895A-5CB6-4776-9D34-BC12EF08CF61}" destId="{2A8EE243-4D04-469A-9867-1B036934BF22}" srcOrd="9" destOrd="0" presId="urn:microsoft.com/office/officeart/2005/8/layout/radial1"/>
    <dgm:cxn modelId="{AA3B371F-031C-4D1D-9670-9D06B30AA5B5}" type="presParOf" srcId="{2A8EE243-4D04-469A-9867-1B036934BF22}" destId="{8A120ACB-86C7-4ADD-80B9-56BC67D05F66}" srcOrd="0" destOrd="0" presId="urn:microsoft.com/office/officeart/2005/8/layout/radial1"/>
    <dgm:cxn modelId="{108D1DAD-5EBF-4932-8269-29F73DCCAB2A}" type="presParOf" srcId="{FC4E895A-5CB6-4776-9D34-BC12EF08CF61}" destId="{785F45B8-AFD9-4AAE-BA3C-48B88FB383E5}" srcOrd="10" destOrd="0" presId="urn:microsoft.com/office/officeart/2005/8/layout/radial1"/>
    <dgm:cxn modelId="{16A2E799-541D-4116-B290-E41401BFBE57}" type="presParOf" srcId="{FC4E895A-5CB6-4776-9D34-BC12EF08CF61}" destId="{E5D811FC-7971-4430-8A28-1798A91448B2}" srcOrd="11" destOrd="0" presId="urn:microsoft.com/office/officeart/2005/8/layout/radial1"/>
    <dgm:cxn modelId="{2B17DBCD-D115-41C6-A8E8-B788DFBAF5BA}" type="presParOf" srcId="{E5D811FC-7971-4430-8A28-1798A91448B2}" destId="{DF6EDE72-0B1B-4A13-B586-C939D94F44B0}" srcOrd="0" destOrd="0" presId="urn:microsoft.com/office/officeart/2005/8/layout/radial1"/>
    <dgm:cxn modelId="{7E4402F9-D2E7-4280-BE05-9CBB1E4ECB05}" type="presParOf" srcId="{FC4E895A-5CB6-4776-9D34-BC12EF08CF61}" destId="{B73BB58B-01B7-42F4-9905-9F1B2B2B2E86}" srcOrd="12" destOrd="0" presId="urn:microsoft.com/office/officeart/2005/8/layout/radial1"/>
    <dgm:cxn modelId="{CF6D9D90-4900-43EA-9D28-C05103CA022C}" type="presParOf" srcId="{FC4E895A-5CB6-4776-9D34-BC12EF08CF61}" destId="{0CF06A87-77B5-4430-837E-8734C72F5509}" srcOrd="13" destOrd="0" presId="urn:microsoft.com/office/officeart/2005/8/layout/radial1"/>
    <dgm:cxn modelId="{D9FE57BE-9739-48A0-97AF-BEF88E9B46A8}" type="presParOf" srcId="{0CF06A87-77B5-4430-837E-8734C72F5509}" destId="{99AECF4A-8B33-4FD0-BE42-748FD84278C7}" srcOrd="0" destOrd="0" presId="urn:microsoft.com/office/officeart/2005/8/layout/radial1"/>
    <dgm:cxn modelId="{37C2D20D-F40E-498F-9ED6-E63F9F43A4D1}" type="presParOf" srcId="{FC4E895A-5CB6-4776-9D34-BC12EF08CF61}" destId="{3EDC3AD6-88CA-4A8B-BA27-C444503CF7F7}" srcOrd="14" destOrd="0" presId="urn:microsoft.com/office/officeart/2005/8/layout/radial1"/>
    <dgm:cxn modelId="{C50CF7E7-C0D7-4CFC-A78B-13267080DFE7}" type="presParOf" srcId="{FC4E895A-5CB6-4776-9D34-BC12EF08CF61}" destId="{C3B7F4F2-87E9-49C5-84E3-3D0F430F9ABB}" srcOrd="15" destOrd="0" presId="urn:microsoft.com/office/officeart/2005/8/layout/radial1"/>
    <dgm:cxn modelId="{A110D6C6-3352-43FF-A2D2-80DE9A3E2351}" type="presParOf" srcId="{C3B7F4F2-87E9-49C5-84E3-3D0F430F9ABB}" destId="{0FDE4F5C-59F1-4B91-870C-2490DC0AE0F5}" srcOrd="0" destOrd="0" presId="urn:microsoft.com/office/officeart/2005/8/layout/radial1"/>
    <dgm:cxn modelId="{444408E8-B618-4150-A576-B431F8C92A5F}" type="presParOf" srcId="{FC4E895A-5CB6-4776-9D34-BC12EF08CF61}" destId="{A97A6B5D-87BF-47D7-A474-FBFB4B319D2D}" srcOrd="1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72531-8C33-499F-A8B8-1F76FA72B8E1}">
      <dsp:nvSpPr>
        <dsp:cNvPr id="0" name=""/>
        <dsp:cNvSpPr/>
      </dsp:nvSpPr>
      <dsp:spPr>
        <a:xfrm>
          <a:off x="3754944" y="1944218"/>
          <a:ext cx="1717662" cy="1513090"/>
        </a:xfrm>
        <a:prstGeom prst="ellipse">
          <a:avLst/>
        </a:prstGeom>
        <a:gradFill rotWithShape="1">
          <a:gsLst>
            <a:gs pos="0">
              <a:schemeClr val="accent5">
                <a:tint val="75000"/>
                <a:shade val="85000"/>
                <a:satMod val="230000"/>
              </a:schemeClr>
            </a:gs>
            <a:gs pos="25000">
              <a:schemeClr val="accent5">
                <a:tint val="90000"/>
                <a:shade val="70000"/>
                <a:satMod val="220000"/>
              </a:schemeClr>
            </a:gs>
            <a:gs pos="50000">
              <a:schemeClr val="accent5">
                <a:tint val="90000"/>
                <a:shade val="58000"/>
                <a:satMod val="225000"/>
              </a:schemeClr>
            </a:gs>
            <a:gs pos="65000">
              <a:schemeClr val="accent5">
                <a:tint val="90000"/>
                <a:shade val="58000"/>
                <a:satMod val="225000"/>
              </a:schemeClr>
            </a:gs>
            <a:gs pos="80000">
              <a:schemeClr val="accent5">
                <a:tint val="90000"/>
                <a:shade val="69000"/>
                <a:satMod val="220000"/>
              </a:schemeClr>
            </a:gs>
            <a:gs pos="100000">
              <a:schemeClr val="accent5"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contourW="12700" prstMaterial="matte">
          <a:bevelT w="60000" h="50800"/>
          <a:contourClr>
            <a:schemeClr val="accent5">
              <a:shade val="60000"/>
              <a:satMod val="110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10 834,484  тыс.</a:t>
          </a:r>
          <a:r>
            <a:rPr lang="en-US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руб. 100%</a:t>
          </a:r>
        </a:p>
      </dsp:txBody>
      <dsp:txXfrm>
        <a:off x="4006490" y="2165805"/>
        <a:ext cx="1214570" cy="1069916"/>
      </dsp:txXfrm>
    </dsp:sp>
    <dsp:sp modelId="{2CB797D3-131D-4B40-8D1C-3C0BCCD4E26A}">
      <dsp:nvSpPr>
        <dsp:cNvPr id="0" name=""/>
        <dsp:cNvSpPr/>
      </dsp:nvSpPr>
      <dsp:spPr>
        <a:xfrm rot="7738830">
          <a:off x="3546584" y="3574220"/>
          <a:ext cx="698164" cy="27905"/>
        </a:xfrm>
        <a:custGeom>
          <a:avLst/>
          <a:gdLst/>
          <a:ahLst/>
          <a:cxnLst/>
          <a:rect l="0" t="0" r="0" b="0"/>
          <a:pathLst>
            <a:path>
              <a:moveTo>
                <a:pt x="0" y="13952"/>
              </a:moveTo>
              <a:lnTo>
                <a:pt x="698164" y="1395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3878212" y="3570719"/>
        <a:ext cx="34908" cy="34908"/>
      </dsp:txXfrm>
    </dsp:sp>
    <dsp:sp modelId="{9F81A141-1B04-4A03-B238-37F7A90993F2}">
      <dsp:nvSpPr>
        <dsp:cNvPr id="0" name=""/>
        <dsp:cNvSpPr/>
      </dsp:nvSpPr>
      <dsp:spPr>
        <a:xfrm>
          <a:off x="2123722" y="3676121"/>
          <a:ext cx="1936283" cy="1810713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Национальная экономика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150,0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тыс. руб.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1,4 %</a:t>
          </a:r>
        </a:p>
      </dsp:txBody>
      <dsp:txXfrm>
        <a:off x="2407284" y="3941294"/>
        <a:ext cx="1369159" cy="1280367"/>
      </dsp:txXfrm>
    </dsp:sp>
    <dsp:sp modelId="{09F81971-61A1-4CB0-8EEA-38BD69D84A68}">
      <dsp:nvSpPr>
        <dsp:cNvPr id="0" name=""/>
        <dsp:cNvSpPr/>
      </dsp:nvSpPr>
      <dsp:spPr>
        <a:xfrm rot="1262421">
          <a:off x="5370368" y="3153647"/>
          <a:ext cx="913999" cy="27905"/>
        </a:xfrm>
        <a:custGeom>
          <a:avLst/>
          <a:gdLst/>
          <a:ahLst/>
          <a:cxnLst/>
          <a:rect l="0" t="0" r="0" b="0"/>
          <a:pathLst>
            <a:path>
              <a:moveTo>
                <a:pt x="0" y="13952"/>
              </a:moveTo>
              <a:lnTo>
                <a:pt x="913999" y="1395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804518" y="3144749"/>
        <a:ext cx="45699" cy="45699"/>
      </dsp:txXfrm>
    </dsp:sp>
    <dsp:sp modelId="{B4689F4D-C616-4B5A-AB08-969AFEC6F29C}">
      <dsp:nvSpPr>
        <dsp:cNvPr id="0" name=""/>
        <dsp:cNvSpPr/>
      </dsp:nvSpPr>
      <dsp:spPr>
        <a:xfrm>
          <a:off x="6186813" y="2772405"/>
          <a:ext cx="1861959" cy="1783169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Национальная оборона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159,170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 1,5 %</a:t>
          </a:r>
        </a:p>
      </dsp:txBody>
      <dsp:txXfrm>
        <a:off x="6459491" y="3033544"/>
        <a:ext cx="1316603" cy="1260891"/>
      </dsp:txXfrm>
    </dsp:sp>
    <dsp:sp modelId="{6CE479B8-58DF-48DD-AC0B-D0C5FC6877CB}">
      <dsp:nvSpPr>
        <dsp:cNvPr id="0" name=""/>
        <dsp:cNvSpPr/>
      </dsp:nvSpPr>
      <dsp:spPr>
        <a:xfrm rot="10369936">
          <a:off x="2838367" y="2851678"/>
          <a:ext cx="928826" cy="27905"/>
        </a:xfrm>
        <a:custGeom>
          <a:avLst/>
          <a:gdLst/>
          <a:ahLst/>
          <a:cxnLst/>
          <a:rect l="0" t="0" r="0" b="0"/>
          <a:pathLst>
            <a:path>
              <a:moveTo>
                <a:pt x="0" y="13952"/>
              </a:moveTo>
              <a:lnTo>
                <a:pt x="928826" y="1395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3279559" y="2842410"/>
        <a:ext cx="46441" cy="46441"/>
      </dsp:txXfrm>
    </dsp:sp>
    <dsp:sp modelId="{A6529843-AF44-44C9-93DF-E3B0991FDD04}">
      <dsp:nvSpPr>
        <dsp:cNvPr id="0" name=""/>
        <dsp:cNvSpPr/>
      </dsp:nvSpPr>
      <dsp:spPr>
        <a:xfrm>
          <a:off x="683573" y="2019937"/>
          <a:ext cx="2167633" cy="2077560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Жилищно-коммунальное хозяйство        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 4 899,21457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45,2%</a:t>
          </a:r>
        </a:p>
      </dsp:txBody>
      <dsp:txXfrm>
        <a:off x="1001016" y="2324189"/>
        <a:ext cx="1532747" cy="1469056"/>
      </dsp:txXfrm>
    </dsp:sp>
    <dsp:sp modelId="{E5D811FC-7971-4430-8A28-1798A91448B2}">
      <dsp:nvSpPr>
        <dsp:cNvPr id="0" name=""/>
        <dsp:cNvSpPr/>
      </dsp:nvSpPr>
      <dsp:spPr>
        <a:xfrm rot="20174468">
          <a:off x="5345407" y="2174549"/>
          <a:ext cx="864166" cy="27905"/>
        </a:xfrm>
        <a:custGeom>
          <a:avLst/>
          <a:gdLst/>
          <a:ahLst/>
          <a:cxnLst/>
          <a:rect l="0" t="0" r="0" b="0"/>
          <a:pathLst>
            <a:path>
              <a:moveTo>
                <a:pt x="0" y="13952"/>
              </a:moveTo>
              <a:lnTo>
                <a:pt x="864166" y="1395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755886" y="2166898"/>
        <a:ext cx="43208" cy="43208"/>
      </dsp:txXfrm>
    </dsp:sp>
    <dsp:sp modelId="{B73BB58B-01B7-42F4-9905-9F1B2B2B2E86}">
      <dsp:nvSpPr>
        <dsp:cNvPr id="0" name=""/>
        <dsp:cNvSpPr/>
      </dsp:nvSpPr>
      <dsp:spPr>
        <a:xfrm>
          <a:off x="6056024" y="691173"/>
          <a:ext cx="2118741" cy="1816780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     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4 822,052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 тыс. руб.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 44,5 %</a:t>
          </a:r>
        </a:p>
      </dsp:txBody>
      <dsp:txXfrm>
        <a:off x="6366306" y="957234"/>
        <a:ext cx="1498177" cy="1284658"/>
      </dsp:txXfrm>
    </dsp:sp>
    <dsp:sp modelId="{38A04AD7-3C30-42FD-9169-981E636C19E5}">
      <dsp:nvSpPr>
        <dsp:cNvPr id="0" name=""/>
        <dsp:cNvSpPr/>
      </dsp:nvSpPr>
      <dsp:spPr>
        <a:xfrm rot="13140656">
          <a:off x="3235569" y="1910430"/>
          <a:ext cx="839659" cy="27905"/>
        </a:xfrm>
        <a:custGeom>
          <a:avLst/>
          <a:gdLst/>
          <a:ahLst/>
          <a:cxnLst/>
          <a:rect l="0" t="0" r="0" b="0"/>
          <a:pathLst>
            <a:path>
              <a:moveTo>
                <a:pt x="0" y="13952"/>
              </a:moveTo>
              <a:lnTo>
                <a:pt x="839659" y="1395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3634407" y="1903391"/>
        <a:ext cx="41982" cy="41982"/>
      </dsp:txXfrm>
    </dsp:sp>
    <dsp:sp modelId="{21AB2C71-7445-44F1-88DA-8920B87614F7}">
      <dsp:nvSpPr>
        <dsp:cNvPr id="0" name=""/>
        <dsp:cNvSpPr/>
      </dsp:nvSpPr>
      <dsp:spPr>
        <a:xfrm>
          <a:off x="1728192" y="216029"/>
          <a:ext cx="1810685" cy="1761083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Культура, кинематография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100,0</a:t>
          </a: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0,9 %</a:t>
          </a:r>
        </a:p>
      </dsp:txBody>
      <dsp:txXfrm>
        <a:off x="1993361" y="473934"/>
        <a:ext cx="1280347" cy="1245273"/>
      </dsp:txXfrm>
    </dsp:sp>
    <dsp:sp modelId="{D361E89F-B8C5-473F-93AE-E8395697221D}">
      <dsp:nvSpPr>
        <dsp:cNvPr id="0" name=""/>
        <dsp:cNvSpPr/>
      </dsp:nvSpPr>
      <dsp:spPr>
        <a:xfrm rot="16870292">
          <a:off x="4687976" y="1852636"/>
          <a:ext cx="181080" cy="27905"/>
        </a:xfrm>
        <a:custGeom>
          <a:avLst/>
          <a:gdLst/>
          <a:ahLst/>
          <a:cxnLst/>
          <a:rect l="0" t="0" r="0" b="0"/>
          <a:pathLst>
            <a:path>
              <a:moveTo>
                <a:pt x="0" y="13952"/>
              </a:moveTo>
              <a:lnTo>
                <a:pt x="181080" y="1395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773989" y="1862062"/>
        <a:ext cx="9054" cy="9054"/>
      </dsp:txXfrm>
    </dsp:sp>
    <dsp:sp modelId="{B7D85B20-D7E5-44FC-8F35-59EA31B4697F}">
      <dsp:nvSpPr>
        <dsp:cNvPr id="0" name=""/>
        <dsp:cNvSpPr/>
      </dsp:nvSpPr>
      <dsp:spPr>
        <a:xfrm>
          <a:off x="3960444" y="0"/>
          <a:ext cx="2019665" cy="1791193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Социальная политика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354,04743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3,3%</a:t>
          </a:r>
        </a:p>
      </dsp:txBody>
      <dsp:txXfrm>
        <a:off x="4256217" y="262314"/>
        <a:ext cx="1428119" cy="1266565"/>
      </dsp:txXfrm>
    </dsp:sp>
    <dsp:sp modelId="{4A7B1A07-E4F0-4C30-87B9-3EB407D5B2B1}">
      <dsp:nvSpPr>
        <dsp:cNvPr id="0" name=""/>
        <dsp:cNvSpPr/>
      </dsp:nvSpPr>
      <dsp:spPr>
        <a:xfrm rot="4405232">
          <a:off x="4743622" y="3536659"/>
          <a:ext cx="246344" cy="27905"/>
        </a:xfrm>
        <a:custGeom>
          <a:avLst/>
          <a:gdLst/>
          <a:ahLst/>
          <a:cxnLst/>
          <a:rect l="0" t="0" r="0" b="0"/>
          <a:pathLst>
            <a:path>
              <a:moveTo>
                <a:pt x="0" y="13952"/>
              </a:moveTo>
              <a:lnTo>
                <a:pt x="246344" y="1395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860636" y="3544453"/>
        <a:ext cx="12317" cy="12317"/>
      </dsp:txXfrm>
    </dsp:sp>
    <dsp:sp modelId="{6C9CD09E-F22F-4A55-96FD-BB47BC61BA04}">
      <dsp:nvSpPr>
        <dsp:cNvPr id="0" name=""/>
        <dsp:cNvSpPr/>
      </dsp:nvSpPr>
      <dsp:spPr>
        <a:xfrm>
          <a:off x="4211954" y="3631513"/>
          <a:ext cx="1914353" cy="1869188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350" b="0" kern="1200" dirty="0">
              <a:effectLst/>
              <a:latin typeface="Times New Roman" pitchFamily="18" charset="0"/>
              <a:cs typeface="Times New Roman" pitchFamily="18" charset="0"/>
            </a:rPr>
            <a:t>Национальная безопасност</a:t>
          </a:r>
          <a:r>
            <a:rPr lang="ru-RU" sz="1350" b="1" kern="1200" dirty="0">
              <a:effectLst/>
              <a:latin typeface="Times New Roman" pitchFamily="18" charset="0"/>
              <a:cs typeface="Times New Roman" pitchFamily="18" charset="0"/>
            </a:rPr>
            <a:t>ь 35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0,000</a:t>
          </a:r>
        </a:p>
        <a:p>
          <a:pPr marL="0" lvl="0" indent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0" kern="120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. </a:t>
          </a:r>
        </a:p>
        <a:p>
          <a:pPr marL="0" lvl="0" indent="0" algn="ctr" defTabSz="600075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3,2 %</a:t>
          </a:r>
        </a:p>
      </dsp:txBody>
      <dsp:txXfrm>
        <a:off x="4492305" y="3905249"/>
        <a:ext cx="1353651" cy="13217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72531-8C33-499F-A8B8-1F76FA72B8E1}">
      <dsp:nvSpPr>
        <dsp:cNvPr id="0" name=""/>
        <dsp:cNvSpPr/>
      </dsp:nvSpPr>
      <dsp:spPr>
        <a:xfrm>
          <a:off x="4164240" y="1954965"/>
          <a:ext cx="1382637" cy="1215290"/>
        </a:xfrm>
        <a:prstGeom prst="ellipse">
          <a:avLst/>
        </a:prstGeom>
        <a:gradFill rotWithShape="1">
          <a:gsLst>
            <a:gs pos="0">
              <a:schemeClr val="accent5">
                <a:tint val="75000"/>
                <a:shade val="85000"/>
                <a:satMod val="230000"/>
              </a:schemeClr>
            </a:gs>
            <a:gs pos="25000">
              <a:schemeClr val="accent5">
                <a:tint val="90000"/>
                <a:shade val="70000"/>
                <a:satMod val="220000"/>
              </a:schemeClr>
            </a:gs>
            <a:gs pos="50000">
              <a:schemeClr val="accent5">
                <a:tint val="90000"/>
                <a:shade val="58000"/>
                <a:satMod val="225000"/>
              </a:schemeClr>
            </a:gs>
            <a:gs pos="65000">
              <a:schemeClr val="accent5">
                <a:tint val="90000"/>
                <a:shade val="58000"/>
                <a:satMod val="225000"/>
              </a:schemeClr>
            </a:gs>
            <a:gs pos="80000">
              <a:schemeClr val="accent5">
                <a:tint val="90000"/>
                <a:shade val="69000"/>
                <a:satMod val="220000"/>
              </a:schemeClr>
            </a:gs>
            <a:gs pos="100000">
              <a:schemeClr val="accent5"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contourW="12700" prstMaterial="matte">
          <a:bevelT w="60000" h="50800"/>
          <a:contourClr>
            <a:schemeClr val="accent5">
              <a:shade val="60000"/>
              <a:satMod val="110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</a:t>
          </a:r>
          <a:r>
            <a:rPr lang="ru-RU" sz="14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10 164,331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тыс.</a:t>
          </a:r>
          <a:r>
            <a:rPr lang="en-US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</a:t>
          </a:r>
          <a:r>
            <a:rPr lang="ru-RU" sz="14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100 %</a:t>
          </a:r>
        </a:p>
      </dsp:txBody>
      <dsp:txXfrm>
        <a:off x="4366723" y="2132940"/>
        <a:ext cx="977671" cy="859340"/>
      </dsp:txXfrm>
    </dsp:sp>
    <dsp:sp modelId="{2CB797D3-131D-4B40-8D1C-3C0BCCD4E26A}">
      <dsp:nvSpPr>
        <dsp:cNvPr id="0" name=""/>
        <dsp:cNvSpPr/>
      </dsp:nvSpPr>
      <dsp:spPr>
        <a:xfrm rot="15272361">
          <a:off x="4277606" y="1644353"/>
          <a:ext cx="654746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654746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4588611" y="1640267"/>
        <a:ext cx="32737" cy="32737"/>
      </dsp:txXfrm>
    </dsp:sp>
    <dsp:sp modelId="{9F81A141-1B04-4A03-B238-37F7A90993F2}">
      <dsp:nvSpPr>
        <dsp:cNvPr id="0" name=""/>
        <dsp:cNvSpPr/>
      </dsp:nvSpPr>
      <dsp:spPr>
        <a:xfrm>
          <a:off x="3528389" y="28098"/>
          <a:ext cx="1620042" cy="1329500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0" kern="1200" dirty="0">
              <a:effectLst/>
              <a:latin typeface="Times New Roman" pitchFamily="18" charset="0"/>
              <a:cs typeface="Times New Roman" pitchFamily="18" charset="0"/>
            </a:rPr>
            <a:t>Социальная  политика 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ru-RU" sz="1400" b="1" kern="1200" dirty="0">
            <a:effectLst/>
            <a:latin typeface="Times New Roman" pitchFamily="18" charset="0"/>
            <a:cs typeface="Times New Roman" pitchFamily="18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345,40704</a:t>
          </a:r>
          <a:endParaRPr lang="ru-RU" sz="1400" b="0" kern="1200" dirty="0">
            <a:effectLst/>
            <a:latin typeface="Times New Roman" pitchFamily="18" charset="0"/>
            <a:cs typeface="Times New Roman" pitchFamily="18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endParaRPr lang="ru-RU" sz="1400" b="1" kern="1200" dirty="0">
            <a:effectLst/>
            <a:latin typeface="Times New Roman" pitchFamily="18" charset="0"/>
            <a:cs typeface="Times New Roman" pitchFamily="18" charset="0"/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3,4%. </a:t>
          </a:r>
        </a:p>
      </dsp:txBody>
      <dsp:txXfrm>
        <a:off x="3765639" y="222799"/>
        <a:ext cx="1145542" cy="940098"/>
      </dsp:txXfrm>
    </dsp:sp>
    <dsp:sp modelId="{09F81971-61A1-4CB0-8EEA-38BD69D84A68}">
      <dsp:nvSpPr>
        <dsp:cNvPr id="0" name=""/>
        <dsp:cNvSpPr/>
      </dsp:nvSpPr>
      <dsp:spPr>
        <a:xfrm rot="1548749">
          <a:off x="5385861" y="3172189"/>
          <a:ext cx="1510730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510730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103458" y="3146703"/>
        <a:ext cx="75536" cy="75536"/>
      </dsp:txXfrm>
    </dsp:sp>
    <dsp:sp modelId="{B4689F4D-C616-4B5A-AB08-969AFEC6F29C}">
      <dsp:nvSpPr>
        <dsp:cNvPr id="0" name=""/>
        <dsp:cNvSpPr/>
      </dsp:nvSpPr>
      <dsp:spPr>
        <a:xfrm>
          <a:off x="6747607" y="3124430"/>
          <a:ext cx="1424829" cy="1395852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Национальная оборона    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174,256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тыс. руб.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1,7%</a:t>
          </a:r>
        </a:p>
      </dsp:txBody>
      <dsp:txXfrm>
        <a:off x="6956268" y="3328848"/>
        <a:ext cx="1007507" cy="987016"/>
      </dsp:txXfrm>
    </dsp:sp>
    <dsp:sp modelId="{2CAC11F4-DB56-4D55-BE71-31ED460F3B47}">
      <dsp:nvSpPr>
        <dsp:cNvPr id="0" name=""/>
        <dsp:cNvSpPr/>
      </dsp:nvSpPr>
      <dsp:spPr>
        <a:xfrm rot="4384949">
          <a:off x="4844056" y="3393811"/>
          <a:ext cx="536108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536108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5098707" y="3392691"/>
        <a:ext cx="26805" cy="26805"/>
      </dsp:txXfrm>
    </dsp:sp>
    <dsp:sp modelId="{2172D979-E5BA-41F6-9D5C-A6837235E415}">
      <dsp:nvSpPr>
        <dsp:cNvPr id="0" name=""/>
        <dsp:cNvSpPr/>
      </dsp:nvSpPr>
      <dsp:spPr>
        <a:xfrm>
          <a:off x="4587382" y="3628502"/>
          <a:ext cx="1685233" cy="1645474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0" kern="1200" dirty="0">
              <a:effectLst/>
              <a:latin typeface="Times New Roman" pitchFamily="18" charset="0"/>
              <a:cs typeface="Times New Roman" pitchFamily="18" charset="0"/>
            </a:rPr>
            <a:t>Национальная безопасност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ь 100,000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0" kern="120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1,0%</a:t>
          </a:r>
        </a:p>
      </dsp:txBody>
      <dsp:txXfrm>
        <a:off x="4834179" y="3869476"/>
        <a:ext cx="1191639" cy="1163526"/>
      </dsp:txXfrm>
    </dsp:sp>
    <dsp:sp modelId="{FD414551-DF64-4FBF-8E18-D4B7FB59977D}">
      <dsp:nvSpPr>
        <dsp:cNvPr id="0" name=""/>
        <dsp:cNvSpPr/>
      </dsp:nvSpPr>
      <dsp:spPr>
        <a:xfrm rot="7951204">
          <a:off x="3693295" y="3343801"/>
          <a:ext cx="869334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869334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 rot="10800000">
        <a:off x="4106229" y="3334350"/>
        <a:ext cx="43466" cy="43466"/>
      </dsp:txXfrm>
    </dsp:sp>
    <dsp:sp modelId="{4A5B9F9F-1716-498E-A59A-D22B5CF038F0}">
      <dsp:nvSpPr>
        <dsp:cNvPr id="0" name=""/>
        <dsp:cNvSpPr/>
      </dsp:nvSpPr>
      <dsp:spPr>
        <a:xfrm>
          <a:off x="2427138" y="3484469"/>
          <a:ext cx="1704539" cy="1593998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Национальная экономика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150,0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тыс. руб.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1,5 %</a:t>
          </a:r>
        </a:p>
      </dsp:txBody>
      <dsp:txXfrm>
        <a:off x="2676762" y="3717905"/>
        <a:ext cx="1205291" cy="1127126"/>
      </dsp:txXfrm>
    </dsp:sp>
    <dsp:sp modelId="{6CE479B8-58DF-48DD-AC0B-D0C5FC6877CB}">
      <dsp:nvSpPr>
        <dsp:cNvPr id="0" name=""/>
        <dsp:cNvSpPr/>
      </dsp:nvSpPr>
      <dsp:spPr>
        <a:xfrm rot="10456901">
          <a:off x="2671244" y="2693895"/>
          <a:ext cx="1501174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501174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3384301" y="2668649"/>
        <a:ext cx="75058" cy="75058"/>
      </dsp:txXfrm>
    </dsp:sp>
    <dsp:sp modelId="{A6529843-AF44-44C9-93DF-E3B0991FDD04}">
      <dsp:nvSpPr>
        <dsp:cNvPr id="0" name=""/>
        <dsp:cNvSpPr/>
      </dsp:nvSpPr>
      <dsp:spPr>
        <a:xfrm>
          <a:off x="1130997" y="2116331"/>
          <a:ext cx="1548174" cy="1483456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Жилищно-коммунальное хозяйство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4 222,61966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41,5%</a:t>
          </a:r>
        </a:p>
      </dsp:txBody>
      <dsp:txXfrm>
        <a:off x="1357722" y="2333578"/>
        <a:ext cx="1094724" cy="1048962"/>
      </dsp:txXfrm>
    </dsp:sp>
    <dsp:sp modelId="{E5D811FC-7971-4430-8A28-1798A91448B2}">
      <dsp:nvSpPr>
        <dsp:cNvPr id="0" name=""/>
        <dsp:cNvSpPr/>
      </dsp:nvSpPr>
      <dsp:spPr>
        <a:xfrm rot="21141732">
          <a:off x="5533522" y="2377087"/>
          <a:ext cx="1227818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227818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116736" y="2358674"/>
        <a:ext cx="61390" cy="61390"/>
      </dsp:txXfrm>
    </dsp:sp>
    <dsp:sp modelId="{B73BB58B-01B7-42F4-9905-9F1B2B2B2E86}">
      <dsp:nvSpPr>
        <dsp:cNvPr id="0" name=""/>
        <dsp:cNvSpPr/>
      </dsp:nvSpPr>
      <dsp:spPr>
        <a:xfrm>
          <a:off x="6747611" y="1396241"/>
          <a:ext cx="1684934" cy="1599339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          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4 822,329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 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47,4%</a:t>
          </a:r>
        </a:p>
      </dsp:txBody>
      <dsp:txXfrm>
        <a:off x="6994364" y="1630459"/>
        <a:ext cx="1191428" cy="1130903"/>
      </dsp:txXfrm>
    </dsp:sp>
    <dsp:sp modelId="{38A04AD7-3C30-42FD-9169-981E636C19E5}">
      <dsp:nvSpPr>
        <dsp:cNvPr id="0" name=""/>
        <dsp:cNvSpPr/>
      </dsp:nvSpPr>
      <dsp:spPr>
        <a:xfrm rot="12745851">
          <a:off x="3001646" y="1818131"/>
          <a:ext cx="1403057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1403057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3668098" y="1795338"/>
        <a:ext cx="70152" cy="70152"/>
      </dsp:txXfrm>
    </dsp:sp>
    <dsp:sp modelId="{21AB2C71-7445-44F1-88DA-8920B87614F7}">
      <dsp:nvSpPr>
        <dsp:cNvPr id="0" name=""/>
        <dsp:cNvSpPr/>
      </dsp:nvSpPr>
      <dsp:spPr>
        <a:xfrm>
          <a:off x="1779059" y="388135"/>
          <a:ext cx="1457624" cy="1365628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Культура, кинематография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100,000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1,0%</a:t>
          </a:r>
        </a:p>
      </dsp:txBody>
      <dsp:txXfrm>
        <a:off x="1992523" y="588127"/>
        <a:ext cx="1030696" cy="965644"/>
      </dsp:txXfrm>
    </dsp:sp>
    <dsp:sp modelId="{9D1B7D6E-04F7-450A-9D07-B5B04439ACF8}">
      <dsp:nvSpPr>
        <dsp:cNvPr id="0" name=""/>
        <dsp:cNvSpPr/>
      </dsp:nvSpPr>
      <dsp:spPr>
        <a:xfrm rot="18742614">
          <a:off x="5130542" y="1719333"/>
          <a:ext cx="966408" cy="24565"/>
        </a:xfrm>
        <a:custGeom>
          <a:avLst/>
          <a:gdLst/>
          <a:ahLst/>
          <a:cxnLst/>
          <a:rect l="0" t="0" r="0" b="0"/>
          <a:pathLst>
            <a:path>
              <a:moveTo>
                <a:pt x="0" y="12282"/>
              </a:moveTo>
              <a:lnTo>
                <a:pt x="966408" y="1228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5589586" y="1707455"/>
        <a:ext cx="48320" cy="48320"/>
      </dsp:txXfrm>
    </dsp:sp>
    <dsp:sp modelId="{6226B449-309A-47AC-BFF5-0322EED70627}">
      <dsp:nvSpPr>
        <dsp:cNvPr id="0" name=""/>
        <dsp:cNvSpPr/>
      </dsp:nvSpPr>
      <dsp:spPr>
        <a:xfrm>
          <a:off x="5667489" y="100107"/>
          <a:ext cx="1548873" cy="1447604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0" i="0" kern="1200" dirty="0">
              <a:effectLst/>
              <a:latin typeface="Times New Roman" pitchFamily="18" charset="0"/>
              <a:cs typeface="Times New Roman" pitchFamily="18" charset="0"/>
            </a:rPr>
            <a:t>Условно утвержденные расходы </a:t>
          </a:r>
          <a:r>
            <a:rPr lang="ru-RU" sz="1400" b="1" i="0" kern="1200" dirty="0">
              <a:effectLst/>
              <a:latin typeface="Times New Roman" pitchFamily="18" charset="0"/>
              <a:cs typeface="Times New Roman" pitchFamily="18" charset="0"/>
            </a:rPr>
            <a:t>249,71930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i="0" kern="120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i="0" kern="1200" dirty="0">
              <a:effectLst/>
              <a:latin typeface="Times New Roman" pitchFamily="18" charset="0"/>
              <a:cs typeface="Times New Roman" pitchFamily="18" charset="0"/>
            </a:rPr>
            <a:t>.</a:t>
          </a:r>
          <a:r>
            <a:rPr lang="ru-RU" sz="1400" b="0" i="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i="0" kern="1200" dirty="0">
              <a:effectLst/>
              <a:latin typeface="Times New Roman" pitchFamily="18" charset="0"/>
              <a:cs typeface="Times New Roman" pitchFamily="18" charset="0"/>
            </a:rPr>
            <a:t>2,5%</a:t>
          </a:r>
        </a:p>
      </dsp:txBody>
      <dsp:txXfrm>
        <a:off x="5894316" y="312104"/>
        <a:ext cx="1095219" cy="10236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672531-8C33-499F-A8B8-1F76FA72B8E1}">
      <dsp:nvSpPr>
        <dsp:cNvPr id="0" name=""/>
        <dsp:cNvSpPr/>
      </dsp:nvSpPr>
      <dsp:spPr>
        <a:xfrm>
          <a:off x="3528401" y="2088238"/>
          <a:ext cx="1203538" cy="1181460"/>
        </a:xfrm>
        <a:prstGeom prst="ellipse">
          <a:avLst/>
        </a:prstGeom>
        <a:gradFill rotWithShape="1">
          <a:gsLst>
            <a:gs pos="0">
              <a:schemeClr val="accent5">
                <a:tint val="75000"/>
                <a:shade val="85000"/>
                <a:satMod val="230000"/>
              </a:schemeClr>
            </a:gs>
            <a:gs pos="25000">
              <a:schemeClr val="accent5">
                <a:tint val="90000"/>
                <a:shade val="70000"/>
                <a:satMod val="220000"/>
              </a:schemeClr>
            </a:gs>
            <a:gs pos="50000">
              <a:schemeClr val="accent5">
                <a:tint val="90000"/>
                <a:shade val="58000"/>
                <a:satMod val="225000"/>
              </a:schemeClr>
            </a:gs>
            <a:gs pos="65000">
              <a:schemeClr val="accent5">
                <a:tint val="90000"/>
                <a:shade val="58000"/>
                <a:satMod val="225000"/>
              </a:schemeClr>
            </a:gs>
            <a:gs pos="80000">
              <a:schemeClr val="accent5">
                <a:tint val="90000"/>
                <a:shade val="69000"/>
                <a:satMod val="220000"/>
              </a:schemeClr>
            </a:gs>
            <a:gs pos="100000">
              <a:schemeClr val="accent5"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contourW="12700" prstMaterial="matte">
          <a:bevelT w="60000" h="50800"/>
          <a:contourClr>
            <a:schemeClr val="accent5">
              <a:shade val="60000"/>
              <a:satMod val="110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Всего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10 538,674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тыс.</a:t>
          </a:r>
          <a:r>
            <a:rPr lang="en-US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rPr>
            <a:t> 100%</a:t>
          </a:r>
        </a:p>
      </dsp:txBody>
      <dsp:txXfrm>
        <a:off x="3704655" y="2261259"/>
        <a:ext cx="851030" cy="835418"/>
      </dsp:txXfrm>
    </dsp:sp>
    <dsp:sp modelId="{09F81971-61A1-4CB0-8EEA-38BD69D84A68}">
      <dsp:nvSpPr>
        <dsp:cNvPr id="0" name=""/>
        <dsp:cNvSpPr/>
      </dsp:nvSpPr>
      <dsp:spPr>
        <a:xfrm rot="1358550">
          <a:off x="4624107" y="3196602"/>
          <a:ext cx="1554480" cy="25224"/>
        </a:xfrm>
        <a:custGeom>
          <a:avLst/>
          <a:gdLst/>
          <a:ahLst/>
          <a:cxnLst/>
          <a:rect l="0" t="0" r="0" b="0"/>
          <a:pathLst>
            <a:path>
              <a:moveTo>
                <a:pt x="0" y="12612"/>
              </a:moveTo>
              <a:lnTo>
                <a:pt x="1554480" y="1261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362485" y="3170353"/>
        <a:ext cx="77724" cy="77724"/>
      </dsp:txXfrm>
    </dsp:sp>
    <dsp:sp modelId="{B4689F4D-C616-4B5A-AB08-969AFEC6F29C}">
      <dsp:nvSpPr>
        <dsp:cNvPr id="0" name=""/>
        <dsp:cNvSpPr/>
      </dsp:nvSpPr>
      <dsp:spPr>
        <a:xfrm>
          <a:off x="6048672" y="3024332"/>
          <a:ext cx="1683093" cy="1611873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Национальная оборона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180,498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1,7%</a:t>
          </a:r>
        </a:p>
      </dsp:txBody>
      <dsp:txXfrm>
        <a:off x="6295155" y="3260385"/>
        <a:ext cx="1190127" cy="1139767"/>
      </dsp:txXfrm>
    </dsp:sp>
    <dsp:sp modelId="{9D6215D1-FACA-402A-951C-CAE40005388C}">
      <dsp:nvSpPr>
        <dsp:cNvPr id="0" name=""/>
        <dsp:cNvSpPr/>
      </dsp:nvSpPr>
      <dsp:spPr>
        <a:xfrm rot="4104319">
          <a:off x="4082267" y="3608131"/>
          <a:ext cx="841354" cy="25224"/>
        </a:xfrm>
        <a:custGeom>
          <a:avLst/>
          <a:gdLst/>
          <a:ahLst/>
          <a:cxnLst/>
          <a:rect l="0" t="0" r="0" b="0"/>
          <a:pathLst>
            <a:path>
              <a:moveTo>
                <a:pt x="0" y="12612"/>
              </a:moveTo>
              <a:lnTo>
                <a:pt x="841354" y="1261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481911" y="3599709"/>
        <a:ext cx="42067" cy="42067"/>
      </dsp:txXfrm>
    </dsp:sp>
    <dsp:sp modelId="{4EF7252A-C883-437D-8016-19E0F05BDEA7}">
      <dsp:nvSpPr>
        <dsp:cNvPr id="0" name=""/>
        <dsp:cNvSpPr/>
      </dsp:nvSpPr>
      <dsp:spPr>
        <a:xfrm>
          <a:off x="4104453" y="3955089"/>
          <a:ext cx="1730454" cy="1689628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0" kern="1200" dirty="0">
              <a:effectLst/>
              <a:latin typeface="Times New Roman" pitchFamily="18" charset="0"/>
              <a:cs typeface="Times New Roman" pitchFamily="18" charset="0"/>
            </a:rPr>
            <a:t>Национальная безопасност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ь 100,000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0" kern="120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1,0%</a:t>
          </a:r>
        </a:p>
      </dsp:txBody>
      <dsp:txXfrm>
        <a:off x="4357872" y="4202529"/>
        <a:ext cx="1223616" cy="1194748"/>
      </dsp:txXfrm>
    </dsp:sp>
    <dsp:sp modelId="{E7566BCE-7A71-46F2-B8C2-3125C69A73BC}">
      <dsp:nvSpPr>
        <dsp:cNvPr id="0" name=""/>
        <dsp:cNvSpPr/>
      </dsp:nvSpPr>
      <dsp:spPr>
        <a:xfrm rot="7442227">
          <a:off x="2985451" y="3590192"/>
          <a:ext cx="1041424" cy="25224"/>
        </a:xfrm>
        <a:custGeom>
          <a:avLst/>
          <a:gdLst/>
          <a:ahLst/>
          <a:cxnLst/>
          <a:rect l="0" t="0" r="0" b="0"/>
          <a:pathLst>
            <a:path>
              <a:moveTo>
                <a:pt x="0" y="12612"/>
              </a:moveTo>
              <a:lnTo>
                <a:pt x="1041424" y="1261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 rot="10800000">
        <a:off x="3480128" y="3576769"/>
        <a:ext cx="52071" cy="52071"/>
      </dsp:txXfrm>
    </dsp:sp>
    <dsp:sp modelId="{4A281532-446F-42CA-8D6A-73BA7F482425}">
      <dsp:nvSpPr>
        <dsp:cNvPr id="0" name=""/>
        <dsp:cNvSpPr/>
      </dsp:nvSpPr>
      <dsp:spPr>
        <a:xfrm>
          <a:off x="1872212" y="3907835"/>
          <a:ext cx="1750278" cy="1636770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Национальная экономика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150,0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тыс. руб.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1,4%</a:t>
          </a:r>
        </a:p>
      </dsp:txBody>
      <dsp:txXfrm>
        <a:off x="2128534" y="4147534"/>
        <a:ext cx="1237634" cy="1157372"/>
      </dsp:txXfrm>
    </dsp:sp>
    <dsp:sp modelId="{6CE479B8-58DF-48DD-AC0B-D0C5FC6877CB}">
      <dsp:nvSpPr>
        <dsp:cNvPr id="0" name=""/>
        <dsp:cNvSpPr/>
      </dsp:nvSpPr>
      <dsp:spPr>
        <a:xfrm rot="9857247">
          <a:off x="2473085" y="2977926"/>
          <a:ext cx="1099138" cy="25224"/>
        </a:xfrm>
        <a:custGeom>
          <a:avLst/>
          <a:gdLst/>
          <a:ahLst/>
          <a:cxnLst/>
          <a:rect l="0" t="0" r="0" b="0"/>
          <a:pathLst>
            <a:path>
              <a:moveTo>
                <a:pt x="0" y="12612"/>
              </a:moveTo>
              <a:lnTo>
                <a:pt x="1099138" y="1261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2995176" y="2963060"/>
        <a:ext cx="54956" cy="54956"/>
      </dsp:txXfrm>
    </dsp:sp>
    <dsp:sp modelId="{A6529843-AF44-44C9-93DF-E3B0991FDD04}">
      <dsp:nvSpPr>
        <dsp:cNvPr id="0" name=""/>
        <dsp:cNvSpPr/>
      </dsp:nvSpPr>
      <dsp:spPr>
        <a:xfrm>
          <a:off x="936095" y="2592293"/>
          <a:ext cx="1589717" cy="1523263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Жилищно-коммунальное хозяйство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4 326,97909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41,0%</a:t>
          </a:r>
        </a:p>
      </dsp:txBody>
      <dsp:txXfrm>
        <a:off x="1168904" y="2815370"/>
        <a:ext cx="1124099" cy="1077109"/>
      </dsp:txXfrm>
    </dsp:sp>
    <dsp:sp modelId="{2A8EE243-4D04-469A-9867-1B036934BF22}">
      <dsp:nvSpPr>
        <dsp:cNvPr id="0" name=""/>
        <dsp:cNvSpPr/>
      </dsp:nvSpPr>
      <dsp:spPr>
        <a:xfrm rot="12114760">
          <a:off x="2175752" y="2171810"/>
          <a:ext cx="1449962" cy="25224"/>
        </a:xfrm>
        <a:custGeom>
          <a:avLst/>
          <a:gdLst/>
          <a:ahLst/>
          <a:cxnLst/>
          <a:rect l="0" t="0" r="0" b="0"/>
          <a:pathLst>
            <a:path>
              <a:moveTo>
                <a:pt x="0" y="12612"/>
              </a:moveTo>
              <a:lnTo>
                <a:pt x="1449962" y="1261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 rot="10800000">
        <a:off x="2864484" y="2148173"/>
        <a:ext cx="72498" cy="72498"/>
      </dsp:txXfrm>
    </dsp:sp>
    <dsp:sp modelId="{785F45B8-AFD9-4AAE-BA3C-48B88FB383E5}">
      <dsp:nvSpPr>
        <dsp:cNvPr id="0" name=""/>
        <dsp:cNvSpPr/>
      </dsp:nvSpPr>
      <dsp:spPr>
        <a:xfrm>
          <a:off x="792095" y="936112"/>
          <a:ext cx="1496738" cy="1402272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Культура, кинематография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100,000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>
              <a:effectLst/>
              <a:latin typeface="Times New Roman" pitchFamily="18" charset="0"/>
              <a:cs typeface="Times New Roman" pitchFamily="18" charset="0"/>
            </a:rPr>
            <a:t>тыс.руб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1,0%</a:t>
          </a:r>
        </a:p>
      </dsp:txBody>
      <dsp:txXfrm>
        <a:off x="1011287" y="1141470"/>
        <a:ext cx="1058354" cy="991556"/>
      </dsp:txXfrm>
    </dsp:sp>
    <dsp:sp modelId="{E5D811FC-7971-4430-8A28-1798A91448B2}">
      <dsp:nvSpPr>
        <dsp:cNvPr id="0" name=""/>
        <dsp:cNvSpPr/>
      </dsp:nvSpPr>
      <dsp:spPr>
        <a:xfrm rot="20365083">
          <a:off x="4646774" y="2204994"/>
          <a:ext cx="1424010" cy="25224"/>
        </a:xfrm>
        <a:custGeom>
          <a:avLst/>
          <a:gdLst/>
          <a:ahLst/>
          <a:cxnLst/>
          <a:rect l="0" t="0" r="0" b="0"/>
          <a:pathLst>
            <a:path>
              <a:moveTo>
                <a:pt x="0" y="12612"/>
              </a:moveTo>
              <a:lnTo>
                <a:pt x="1424010" y="1261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323178" y="2182006"/>
        <a:ext cx="71200" cy="71200"/>
      </dsp:txXfrm>
    </dsp:sp>
    <dsp:sp modelId="{B73BB58B-01B7-42F4-9905-9F1B2B2B2E86}">
      <dsp:nvSpPr>
        <dsp:cNvPr id="0" name=""/>
        <dsp:cNvSpPr/>
      </dsp:nvSpPr>
      <dsp:spPr>
        <a:xfrm>
          <a:off x="5976662" y="864100"/>
          <a:ext cx="1599686" cy="1642255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Общегосударственные вопросы    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   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4 822,629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тыс. руб. 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45,8%</a:t>
          </a:r>
        </a:p>
      </dsp:txBody>
      <dsp:txXfrm>
        <a:off x="6210931" y="1104603"/>
        <a:ext cx="1131148" cy="1161249"/>
      </dsp:txXfrm>
    </dsp:sp>
    <dsp:sp modelId="{0CF06A87-77B5-4430-837E-8734C72F5509}">
      <dsp:nvSpPr>
        <dsp:cNvPr id="0" name=""/>
        <dsp:cNvSpPr/>
      </dsp:nvSpPr>
      <dsp:spPr>
        <a:xfrm rot="14336651">
          <a:off x="3062462" y="1727496"/>
          <a:ext cx="1004678" cy="25224"/>
        </a:xfrm>
        <a:custGeom>
          <a:avLst/>
          <a:gdLst/>
          <a:ahLst/>
          <a:cxnLst/>
          <a:rect l="0" t="0" r="0" b="0"/>
          <a:pathLst>
            <a:path>
              <a:moveTo>
                <a:pt x="0" y="12612"/>
              </a:moveTo>
              <a:lnTo>
                <a:pt x="1004678" y="1261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 rot="10800000">
        <a:off x="3539684" y="1714991"/>
        <a:ext cx="50233" cy="50233"/>
      </dsp:txXfrm>
    </dsp:sp>
    <dsp:sp modelId="{3EDC3AD6-88CA-4A8B-BA27-C444503CF7F7}">
      <dsp:nvSpPr>
        <dsp:cNvPr id="0" name=""/>
        <dsp:cNvSpPr/>
      </dsp:nvSpPr>
      <dsp:spPr>
        <a:xfrm>
          <a:off x="2160232" y="0"/>
          <a:ext cx="1552594" cy="1393584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Социальная политика          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340,72426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 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 3,2%</a:t>
          </a:r>
        </a:p>
      </dsp:txBody>
      <dsp:txXfrm>
        <a:off x="2387604" y="204086"/>
        <a:ext cx="1097850" cy="985412"/>
      </dsp:txXfrm>
    </dsp:sp>
    <dsp:sp modelId="{C3B7F4F2-87E9-49C5-84E3-3D0F430F9ABB}">
      <dsp:nvSpPr>
        <dsp:cNvPr id="0" name=""/>
        <dsp:cNvSpPr/>
      </dsp:nvSpPr>
      <dsp:spPr>
        <a:xfrm rot="17609470">
          <a:off x="4127329" y="1758547"/>
          <a:ext cx="794804" cy="25224"/>
        </a:xfrm>
        <a:custGeom>
          <a:avLst/>
          <a:gdLst/>
          <a:ahLst/>
          <a:cxnLst/>
          <a:rect l="0" t="0" r="0" b="0"/>
          <a:pathLst>
            <a:path>
              <a:moveTo>
                <a:pt x="0" y="12612"/>
              </a:moveTo>
              <a:lnTo>
                <a:pt x="794804" y="1261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4504860" y="1751289"/>
        <a:ext cx="39740" cy="39740"/>
      </dsp:txXfrm>
    </dsp:sp>
    <dsp:sp modelId="{A97A6B5D-87BF-47D7-A474-FBFB4B319D2D}">
      <dsp:nvSpPr>
        <dsp:cNvPr id="0" name=""/>
        <dsp:cNvSpPr/>
      </dsp:nvSpPr>
      <dsp:spPr>
        <a:xfrm>
          <a:off x="4156327" y="0"/>
          <a:ext cx="1643921" cy="1455220"/>
        </a:xfrm>
        <a:prstGeom prst="ellipse">
          <a:avLst/>
        </a:prstGeom>
        <a:solidFill>
          <a:srgbClr val="FFC000"/>
        </a:solidFill>
        <a:ln w="10000" cap="flat" cmpd="sng" algn="ctr">
          <a:solidFill>
            <a:schemeClr val="accent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Условно утвержденные расходы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517,84365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тыс. руб.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kern="1200" dirty="0">
              <a:effectLst/>
              <a:latin typeface="Times New Roman" pitchFamily="18" charset="0"/>
              <a:cs typeface="Times New Roman" pitchFamily="18" charset="0"/>
            </a:rPr>
            <a:t>  </a:t>
          </a:r>
          <a:r>
            <a:rPr lang="ru-RU" sz="1400" b="1" kern="1200" dirty="0">
              <a:effectLst/>
              <a:latin typeface="Times New Roman" pitchFamily="18" charset="0"/>
              <a:cs typeface="Times New Roman" pitchFamily="18" charset="0"/>
            </a:rPr>
            <a:t>4,9%</a:t>
          </a:r>
        </a:p>
      </dsp:txBody>
      <dsp:txXfrm>
        <a:off x="4397074" y="213112"/>
        <a:ext cx="1162427" cy="1028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19-03-02T19:10:41.056"/>
    </inkml:context>
    <inkml:brush xml:id="br0">
      <inkml:brushProperty name="width" value="0.05" units="cm"/>
      <inkml:brushProperty name="height" value="0.05" units="cm"/>
      <inkml:brushProperty name="fitToCurve" value="1"/>
    </inkml:brush>
  </inkml:definitions>
  <inkml:trace contextRef="#ctx0" brushRef="#br0">0 26 0,'0'-26'141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19-03-02T19:10:42.238"/>
    </inkml:context>
    <inkml:brush xml:id="br0">
      <inkml:brushProperty name="width" value="0.05" units="cm"/>
      <inkml:brushProperty name="height" value="0.05" units="cm"/>
      <inkml:brushProperty name="fitToCurve" value="1"/>
    </inkml:brush>
  </inkml:definitions>
  <inkml:trace contextRef="#ctx0" brushRef="#br0">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19-03-02T19:10:41.338"/>
    </inkml:context>
    <inkml:brush xml:id="br0">
      <inkml:brushProperty name="width" value="0.05" units="cm"/>
      <inkml:brushProperty name="height" value="0.05" units="cm"/>
      <inkml:brushProperty name="fitToCurve" value="1"/>
    </inkml:brush>
  </inkml:definitions>
  <inkml:trace contextRef="#ctx0" brushRef="#br0">0 0 0</inkml:trace>
  <inkml:trace contextRef="#ctx0" brushRef="#br0" timeOffset="134">0 0 0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19-03-02T19:10:43.085"/>
    </inkml:context>
    <inkml:brush xml:id="br0">
      <inkml:brushProperty name="width" value="0.05" units="cm"/>
      <inkml:brushProperty name="height" value="0.05" units="cm"/>
      <inkml:brushProperty name="fitToCurve" value="1"/>
    </inkml:brush>
  </inkml:definitions>
  <inkml:trace contextRef="#ctx0" brushRef="#br0">0 0 0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5.81395" units="1/cm"/>
          <inkml:channelProperty channel="Y" name="resolution" value="55.6701" units="1/cm"/>
          <inkml:channelProperty channel="T" name="resolution" value="1" units="1/dev"/>
        </inkml:channelProperties>
      </inkml:inkSource>
      <inkml:timestamp xml:id="ts0" timeString="2019-03-02T19:10:43.743"/>
    </inkml:context>
    <inkml:brush xml:id="br0">
      <inkml:brushProperty name="width" value="0.05" units="cm"/>
      <inkml:brushProperty name="height" value="0.05" units="cm"/>
      <inkml:brushProperty name="fitToCurve" value="1"/>
    </inkml:brush>
  </inkml:definitions>
  <inkml:trace contextRef="#ctx0" brushRef="#br0">0 0 0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A4C79-5ED1-4DAD-90EB-9B8EC6A42A78}" type="datetimeFigureOut">
              <a:rPr lang="ru-RU" smtClean="0"/>
              <a:pPr/>
              <a:t>18.05.2025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418AA-48E1-4AB7-BC54-E2C0A418E31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787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418AA-48E1-4AB7-BC54-E2C0A418E31F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466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DDB68-DC08-44B6-A706-8C98C2F3225E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4670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DDB68-DC08-44B6-A706-8C98C2F3225E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467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0DDB68-DC08-44B6-A706-8C98C2F3225E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8467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6964" y="274638"/>
            <a:ext cx="8230073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6964" y="1600200"/>
            <a:ext cx="4038349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7107" y="1600200"/>
            <a:ext cx="403993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6964" y="3938589"/>
            <a:ext cx="4038349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7107" y="3938589"/>
            <a:ext cx="403993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7E114-6936-4D08-B4D4-449ECC124D3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0512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verhorechie-sovet@bahch.rk.gov.ru" TargetMode="External"/><Relationship Id="rId2" Type="http://schemas.openxmlformats.org/officeDocument/2006/relationships/hyperlink" Target="http://admin-verhorech.ru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13" Type="http://schemas.openxmlformats.org/officeDocument/2006/relationships/customXml" Target="../ink/ink5.xml"/><Relationship Id="rId3" Type="http://schemas.openxmlformats.org/officeDocument/2006/relationships/slide" Target="slide4.xml"/><Relationship Id="rId7" Type="http://schemas.openxmlformats.org/officeDocument/2006/relationships/image" Target="../media/image7.emf"/><Relationship Id="rId12" Type="http://schemas.openxmlformats.org/officeDocument/2006/relationships/customXml" Target="../ink/ink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.xml"/><Relationship Id="rId11" Type="http://schemas.openxmlformats.org/officeDocument/2006/relationships/image" Target="../media/image9.emf"/><Relationship Id="rId5" Type="http://schemas.openxmlformats.org/officeDocument/2006/relationships/image" Target="../media/image2.png"/><Relationship Id="rId10" Type="http://schemas.openxmlformats.org/officeDocument/2006/relationships/customXml" Target="../ink/ink3.xml"/><Relationship Id="rId4" Type="http://schemas.openxmlformats.org/officeDocument/2006/relationships/slide" Target="slide17.xml"/><Relationship Id="rId9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571" y="2924944"/>
            <a:ext cx="6400800" cy="2528476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sz="11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x-none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юджет</a:t>
            </a:r>
            <a:r>
              <a:rPr lang="ru-RU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образования </a:t>
            </a:r>
          </a:p>
          <a:p>
            <a:pPr algn="ctr"/>
            <a:r>
              <a:rPr lang="ru-RU" sz="144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Верхореченское</a:t>
            </a:r>
            <a:r>
              <a:rPr lang="ru-RU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</a:t>
            </a:r>
            <a:r>
              <a:rPr lang="ru-RU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lang="x-none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поселени</a:t>
            </a:r>
            <a:r>
              <a:rPr lang="ru-RU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 </a:t>
            </a:r>
          </a:p>
          <a:p>
            <a:pPr algn="ctr"/>
            <a:r>
              <a:rPr lang="ru-RU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Бахчисарайского  района Республики Крым</a:t>
            </a:r>
          </a:p>
          <a:p>
            <a:pPr algn="ctr"/>
            <a:r>
              <a:rPr lang="x-none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20</a:t>
            </a:r>
            <a:r>
              <a:rPr lang="ru-RU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r>
              <a:rPr lang="ru-RU" sz="14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 плановый период 2026 и 2027 годов</a:t>
            </a:r>
          </a:p>
          <a:p>
            <a:endParaRPr lang="ru-RU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908720"/>
            <a:ext cx="842493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Бюджет для граждан</a:t>
            </a:r>
          </a:p>
        </p:txBody>
      </p:sp>
    </p:spTree>
    <p:extLst>
      <p:ext uri="{BB962C8B-B14F-4D97-AF65-F5344CB8AC3E}">
        <p14:creationId xmlns:p14="http://schemas.microsoft.com/office/powerpoint/2010/main" val="4136782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83568" y="332656"/>
            <a:ext cx="7886700" cy="1024404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 на 2026 год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 flipH="1">
            <a:off x="3448674" y="2169841"/>
            <a:ext cx="2664296" cy="2003485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2 633,550</a:t>
            </a:r>
          </a:p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  <a:endParaRPr lang="ru-RU" sz="1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авильный пятиугольник 12"/>
          <p:cNvSpPr/>
          <p:nvPr/>
        </p:nvSpPr>
        <p:spPr>
          <a:xfrm>
            <a:off x="467544" y="764704"/>
            <a:ext cx="3096344" cy="2889371"/>
          </a:xfrm>
          <a:prstGeom prst="pentag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получаемые в виде арендной платы за земельные участки </a:t>
            </a:r>
          </a:p>
          <a:p>
            <a:pPr algn="ctr"/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386,360</a:t>
            </a:r>
          </a:p>
          <a:p>
            <a:pPr algn="ctr"/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5" name="Пятиугольник 4">
            <a:extLst>
              <a:ext uri="{FF2B5EF4-FFF2-40B4-BE49-F238E27FC236}">
                <a16:creationId xmlns:a16="http://schemas.microsoft.com/office/drawing/2014/main" id="{93A9C8AE-7981-4942-88E0-ADD20BB9521A}"/>
              </a:ext>
            </a:extLst>
          </p:cNvPr>
          <p:cNvSpPr/>
          <p:nvPr/>
        </p:nvSpPr>
        <p:spPr>
          <a:xfrm>
            <a:off x="5868144" y="880221"/>
            <a:ext cx="3021067" cy="2484276"/>
          </a:xfrm>
          <a:prstGeom prst="pentagon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сдачи в аренду имущества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687,140         тыс. руб.</a:t>
            </a:r>
          </a:p>
        </p:txBody>
      </p:sp>
      <p:sp>
        <p:nvSpPr>
          <p:cNvPr id="2" name="Правильный пятиугольник 1"/>
          <p:cNvSpPr/>
          <p:nvPr/>
        </p:nvSpPr>
        <p:spPr>
          <a:xfrm rot="10800000" flipH="1" flipV="1">
            <a:off x="826876" y="4086123"/>
            <a:ext cx="3025044" cy="2399468"/>
          </a:xfrm>
          <a:prstGeom prst="pentagon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Плата по соглашениям об установлении сервитута </a:t>
            </a: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0,05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Правильный пятиугольник 2"/>
          <p:cNvSpPr/>
          <p:nvPr/>
        </p:nvSpPr>
        <p:spPr>
          <a:xfrm>
            <a:off x="6130524" y="3663630"/>
            <a:ext cx="2776241" cy="2821961"/>
          </a:xfrm>
          <a:prstGeom prst="pentagon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продажи  недвижимого имущества 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1 560,000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2472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188641"/>
            <a:ext cx="7886700" cy="504056"/>
          </a:xfrm>
        </p:spPr>
        <p:txBody>
          <a:bodyPr/>
          <a:lstStyle/>
          <a:p>
            <a:pPr marL="0" indent="0" algn="ctr">
              <a:buNone/>
            </a:pPr>
            <a:r>
              <a:rPr lang="ru-RU" sz="32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на 2026 год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Блок-схема: объединение 2"/>
          <p:cNvSpPr/>
          <p:nvPr/>
        </p:nvSpPr>
        <p:spPr>
          <a:xfrm rot="17382314">
            <a:off x="988325" y="3302418"/>
            <a:ext cx="2813898" cy="3772664"/>
          </a:xfrm>
          <a:prstGeom prst="flowChartMerge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 anchorCtr="1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 на осуществление первичного воинского учета органами местного самоуправления поселений, муниципальных и городских округов  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174,256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6" name="Блок-схема: объединение 5"/>
          <p:cNvSpPr/>
          <p:nvPr/>
        </p:nvSpPr>
        <p:spPr>
          <a:xfrm rot="4091463">
            <a:off x="5016329" y="3398290"/>
            <a:ext cx="3097764" cy="3528141"/>
          </a:xfrm>
          <a:prstGeom prst="flowChartMerg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576000" tIns="0" rIns="648000" bIns="468000" rtlCol="0" anchor="ctr"/>
          <a:lstStyle/>
          <a:p>
            <a:pPr algn="ctr"/>
            <a:endParaRPr lang="ru-RU" sz="1600" dirty="0"/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на выполнение   полномочий в сфере административной ответственности 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1,303 тыс. руб.</a:t>
            </a:r>
          </a:p>
        </p:txBody>
      </p:sp>
      <p:sp>
        <p:nvSpPr>
          <p:cNvPr id="7" name="Овал 6"/>
          <p:cNvSpPr/>
          <p:nvPr/>
        </p:nvSpPr>
        <p:spPr>
          <a:xfrm>
            <a:off x="3528867" y="3261882"/>
            <a:ext cx="2063238" cy="1164703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3 640,491</a:t>
            </a:r>
          </a:p>
          <a:p>
            <a:pPr algn="ctr"/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9" name="Блок-схема: объединение 8"/>
          <p:cNvSpPr/>
          <p:nvPr/>
        </p:nvSpPr>
        <p:spPr>
          <a:xfrm rot="20380629">
            <a:off x="346481" y="1397225"/>
            <a:ext cx="4863382" cy="2031867"/>
          </a:xfrm>
          <a:prstGeom prst="flowChartMerg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144000" bIns="0" rtlCol="0" anchor="ctr"/>
          <a:lstStyle/>
          <a:p>
            <a:pPr algn="ctr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 на выравнивание бюджетной обеспеченности  из бюджета Республики Крым</a:t>
            </a:r>
          </a:p>
          <a:p>
            <a:pPr algn="ctr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1 081,712</a:t>
            </a:r>
          </a:p>
          <a:p>
            <a:pPr algn="ctr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8" name="Блок-схема: объединение 7"/>
          <p:cNvSpPr/>
          <p:nvPr/>
        </p:nvSpPr>
        <p:spPr>
          <a:xfrm rot="20380629">
            <a:off x="3959988" y="1440936"/>
            <a:ext cx="4863382" cy="2031867"/>
          </a:xfrm>
          <a:prstGeom prst="flowChartMerg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144000" bIns="0" rtlCol="0" anchor="ctr"/>
          <a:lstStyle/>
          <a:p>
            <a:pPr algn="ctr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5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 на выравнивание бюджетной обеспеченности  из бюджета муниципального района </a:t>
            </a:r>
          </a:p>
          <a:p>
            <a:pPr algn="ctr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2 383,220</a:t>
            </a:r>
          </a:p>
          <a:p>
            <a:pPr algn="ctr"/>
            <a:r>
              <a:rPr lang="ru-RU" sz="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3943849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9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9496" y="331483"/>
            <a:ext cx="705678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бюджета  муниципального образования </a:t>
            </a:r>
            <a:r>
              <a:rPr lang="ru-RU" sz="2400" b="1" dirty="0" err="1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Верхореченское</a:t>
            </a:r>
            <a:r>
              <a:rPr lang="ru-RU" sz="24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сельское поселение Бахчисарайского района Республики Крым на 2027 год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701286" y="2043618"/>
            <a:ext cx="3920796" cy="122413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10 538,674</a:t>
            </a:r>
          </a:p>
          <a:p>
            <a:pPr algn="ctr"/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4" name="Стрелка вправо 3"/>
          <p:cNvSpPr/>
          <p:nvPr/>
        </p:nvSpPr>
        <p:spPr>
          <a:xfrm rot="20204792">
            <a:off x="1064969" y="3171354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 rot="12069900">
            <a:off x="6756917" y="3148842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 rot="16200000">
            <a:off x="3787322" y="4100837"/>
            <a:ext cx="1735644" cy="29451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 flipH="1">
            <a:off x="320154" y="3873100"/>
            <a:ext cx="266429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       4 163,980тыс. руб.</a:t>
            </a:r>
          </a:p>
        </p:txBody>
      </p:sp>
      <p:sp>
        <p:nvSpPr>
          <p:cNvPr id="8" name="TextBox 7"/>
          <p:cNvSpPr txBox="1"/>
          <p:nvPr/>
        </p:nvSpPr>
        <p:spPr>
          <a:xfrm rot="10800000" flipH="1" flipV="1">
            <a:off x="6036465" y="3849089"/>
            <a:ext cx="249597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2 738,490 </a:t>
            </a:r>
            <a:r>
              <a:rPr lang="ru-RU" b="1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 flipH="1">
            <a:off x="3320696" y="5122364"/>
            <a:ext cx="2562834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3 636,204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909244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242030"/>
            <a:ext cx="7886700" cy="824661"/>
          </a:xfrm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prstMaterial="dkEdge">
              <a:bevelT w="0" h="0"/>
            </a:sp3d>
          </a:bodyPr>
          <a:lstStyle/>
          <a:p>
            <a:pPr marL="0" indent="0" algn="ctr">
              <a:buNone/>
            </a:pPr>
            <a:r>
              <a:rPr lang="ru-RU" sz="32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на 2027 год</a:t>
            </a:r>
          </a:p>
        </p:txBody>
      </p:sp>
      <p:sp>
        <p:nvSpPr>
          <p:cNvPr id="15" name="Ромб 14"/>
          <p:cNvSpPr/>
          <p:nvPr/>
        </p:nvSpPr>
        <p:spPr>
          <a:xfrm rot="19178782">
            <a:off x="-68190" y="1250296"/>
            <a:ext cx="4148312" cy="2538617"/>
          </a:xfrm>
          <a:prstGeom prst="diamond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52000" tIns="612000" rIns="0" bIns="0"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Имущественные налоги               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1 931,800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 руб.</a:t>
            </a:r>
          </a:p>
        </p:txBody>
      </p:sp>
      <p:sp>
        <p:nvSpPr>
          <p:cNvPr id="21" name="Овал 20"/>
          <p:cNvSpPr/>
          <p:nvPr/>
        </p:nvSpPr>
        <p:spPr>
          <a:xfrm>
            <a:off x="2987824" y="3174545"/>
            <a:ext cx="2736304" cy="187220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4 163,980 тыс. руб.</a:t>
            </a:r>
          </a:p>
        </p:txBody>
      </p:sp>
      <p:sp>
        <p:nvSpPr>
          <p:cNvPr id="13" name="Ромб 12"/>
          <p:cNvSpPr/>
          <p:nvPr/>
        </p:nvSpPr>
        <p:spPr>
          <a:xfrm rot="1713074">
            <a:off x="4661248" y="959047"/>
            <a:ext cx="3915867" cy="2575130"/>
          </a:xfrm>
          <a:prstGeom prst="diamond">
            <a:avLst/>
          </a:prstGeom>
          <a:solidFill>
            <a:schemeClr val="bg2">
              <a:lumMod val="75000"/>
            </a:schemeClr>
          </a:solidFill>
          <a:ln/>
        </p:spPr>
        <p:style>
          <a:lnRef idx="1">
            <a:schemeClr val="accent6"/>
          </a:lnRef>
          <a:fillRef idx="1002">
            <a:schemeClr val="lt2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доходы физических лиц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2 232,180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1967629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1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4404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 на 2027 год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 flipH="1">
            <a:off x="3419872" y="2202514"/>
            <a:ext cx="2664296" cy="2003485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2 738,490 тыс. руб.</a:t>
            </a:r>
            <a:endParaRPr lang="ru-RU" sz="1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авильный пятиугольник 12"/>
          <p:cNvSpPr/>
          <p:nvPr/>
        </p:nvSpPr>
        <p:spPr>
          <a:xfrm>
            <a:off x="154759" y="1124744"/>
            <a:ext cx="3193105" cy="2952328"/>
          </a:xfrm>
          <a:prstGeom prst="pentagon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получаемые в виде арендной платы за земельные участки </a:t>
            </a:r>
          </a:p>
          <a:p>
            <a:pPr algn="ctr"/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401,810</a:t>
            </a:r>
          </a:p>
          <a:p>
            <a:pPr algn="ctr"/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2" name="Пятиугольник 1">
            <a:extLst>
              <a:ext uri="{FF2B5EF4-FFF2-40B4-BE49-F238E27FC236}">
                <a16:creationId xmlns:a16="http://schemas.microsoft.com/office/drawing/2014/main" id="{1EF285F7-29B5-43AC-BB68-28F7BAB0F73D}"/>
              </a:ext>
            </a:extLst>
          </p:cNvPr>
          <p:cNvSpPr/>
          <p:nvPr/>
        </p:nvSpPr>
        <p:spPr>
          <a:xfrm>
            <a:off x="5950812" y="1124744"/>
            <a:ext cx="3049089" cy="2736304"/>
          </a:xfrm>
          <a:prstGeom prst="pentagon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сдачи в аренду имущества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714,630  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6" name="Правильный пятиугольник 5"/>
          <p:cNvSpPr/>
          <p:nvPr/>
        </p:nvSpPr>
        <p:spPr>
          <a:xfrm rot="11079037" flipH="1" flipV="1">
            <a:off x="1815879" y="3990037"/>
            <a:ext cx="2590073" cy="2572125"/>
          </a:xfrm>
          <a:prstGeom prst="pentag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Плата по соглашениям об установлении сервитута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Правильный пятиугольник 4"/>
          <p:cNvSpPr/>
          <p:nvPr/>
        </p:nvSpPr>
        <p:spPr>
          <a:xfrm>
            <a:off x="5580112" y="4077072"/>
            <a:ext cx="3240360" cy="2566385"/>
          </a:xfrm>
          <a:prstGeom prst="pentag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продажи материальных и нематериальных активов 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1 622,000 </a:t>
            </a:r>
          </a:p>
          <a:p>
            <a:pPr algn="ctr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0791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188641"/>
            <a:ext cx="7886700" cy="504056"/>
          </a:xfrm>
        </p:spPr>
        <p:txBody>
          <a:bodyPr/>
          <a:lstStyle/>
          <a:p>
            <a:pPr marL="0" indent="0" algn="ctr">
              <a:buNone/>
            </a:pPr>
            <a:r>
              <a:rPr lang="ru-RU" sz="20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на 2026 год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Блок-схема: объединение 2"/>
          <p:cNvSpPr/>
          <p:nvPr/>
        </p:nvSpPr>
        <p:spPr>
          <a:xfrm rot="14871271">
            <a:off x="598546" y="2944180"/>
            <a:ext cx="3524242" cy="3340605"/>
          </a:xfrm>
          <a:prstGeom prst="flowChartMerge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 anchorCtr="1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на осуществление первичного воинского учета органами местного самоуправления поселений, муниципальных и городских округов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180,498 тыс. руб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Блок-схема: объединение 5"/>
          <p:cNvSpPr/>
          <p:nvPr/>
        </p:nvSpPr>
        <p:spPr>
          <a:xfrm rot="5400000">
            <a:off x="5145251" y="2694656"/>
            <a:ext cx="3571661" cy="3312158"/>
          </a:xfrm>
          <a:prstGeom prst="flowChartMerg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576000" tIns="0" rIns="648000" bIns="468000" rtlCol="0" anchor="ctr"/>
          <a:lstStyle/>
          <a:p>
            <a:pPr algn="ctr"/>
            <a:endParaRPr lang="ru-RU" sz="1600" dirty="0"/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на выполнение  полномочий в сфере административной ответственности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1,303 тыс. руб.</a:t>
            </a:r>
          </a:p>
        </p:txBody>
      </p:sp>
      <p:sp>
        <p:nvSpPr>
          <p:cNvPr id="7" name="Овал 6"/>
          <p:cNvSpPr/>
          <p:nvPr/>
        </p:nvSpPr>
        <p:spPr>
          <a:xfrm>
            <a:off x="3903242" y="3505882"/>
            <a:ext cx="1512168" cy="1340893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3 636,204 тыс. руб.</a:t>
            </a:r>
          </a:p>
        </p:txBody>
      </p:sp>
      <p:sp>
        <p:nvSpPr>
          <p:cNvPr id="9" name="Блок-схема: объединение 8"/>
          <p:cNvSpPr/>
          <p:nvPr/>
        </p:nvSpPr>
        <p:spPr>
          <a:xfrm rot="1244090">
            <a:off x="3714027" y="1260533"/>
            <a:ext cx="4608512" cy="2658622"/>
          </a:xfrm>
          <a:prstGeom prst="flowChartMerg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144000" bIns="0" rtlCol="0" anchor="ctr"/>
          <a:lstStyle/>
          <a:p>
            <a:pPr algn="ctr"/>
            <a:endParaRPr lang="ru-RU" sz="1600" dirty="0">
              <a:solidFill>
                <a:schemeClr val="tx1"/>
              </a:solidFill>
            </a:endParaRP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 на выравнивание бюджетной обеспеченности из бюджета муниципального района 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2 441,939 тыс. руб.</a:t>
            </a:r>
          </a:p>
        </p:txBody>
      </p:sp>
      <p:sp>
        <p:nvSpPr>
          <p:cNvPr id="8" name="Блок-схема: объединение 7"/>
          <p:cNvSpPr/>
          <p:nvPr/>
        </p:nvSpPr>
        <p:spPr>
          <a:xfrm rot="20145980">
            <a:off x="314737" y="1359490"/>
            <a:ext cx="4608512" cy="2658622"/>
          </a:xfrm>
          <a:prstGeom prst="flowChartMerg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144000" bIns="0" rtlCol="0" anchor="ctr"/>
          <a:lstStyle/>
          <a:p>
            <a:pPr algn="ctr"/>
            <a:endParaRPr lang="ru-RU" sz="1600" dirty="0">
              <a:solidFill>
                <a:schemeClr val="tx1"/>
              </a:solidFill>
            </a:endParaRP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Дотации на выравнивание бюджетной обеспеченности из бюджета Республики Крым 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1 012,464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493016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9" grpId="0" animBg="1"/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6"/>
          <p:cNvSpPr>
            <a:spLocks noGrp="1" noChangeArrowheads="1"/>
          </p:cNvSpPr>
          <p:nvPr>
            <p:ph type="title"/>
          </p:nvPr>
        </p:nvSpPr>
        <p:spPr>
          <a:xfrm>
            <a:off x="313003" y="298837"/>
            <a:ext cx="8467109" cy="556121"/>
          </a:xfrm>
          <a:solidFill>
            <a:srgbClr val="CCFFFF"/>
          </a:solidFill>
          <a:ln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ru-RU" sz="2400" dirty="0">
                <a:solidFill>
                  <a:schemeClr val="tx1"/>
                </a:solidFill>
                <a:latin typeface="Times New Roman" pitchFamily="18" charset="0"/>
              </a:rPr>
              <a:t>Классификация расходов бюджета по разделам</a:t>
            </a:r>
          </a:p>
        </p:txBody>
      </p:sp>
      <p:pic>
        <p:nvPicPr>
          <p:cNvPr id="20484" name="Picture 9" descr="ЖКХ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980728"/>
            <a:ext cx="719138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12" descr="Культур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980728"/>
            <a:ext cx="722313" cy="50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17" descr="Общегос-е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981075"/>
            <a:ext cx="719138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0" name="Line 20"/>
          <p:cNvSpPr>
            <a:spLocks noChangeShapeType="1"/>
          </p:cNvSpPr>
          <p:nvPr/>
        </p:nvSpPr>
        <p:spPr bwMode="auto">
          <a:xfrm flipH="1">
            <a:off x="1833062" y="1483966"/>
            <a:ext cx="0" cy="45334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20491" name="Text Box 21"/>
          <p:cNvSpPr txBox="1">
            <a:spLocks noChangeArrowheads="1"/>
          </p:cNvSpPr>
          <p:nvPr/>
        </p:nvSpPr>
        <p:spPr bwMode="auto">
          <a:xfrm>
            <a:off x="107950" y="2349500"/>
            <a:ext cx="1079500" cy="553998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000" b="1" dirty="0">
                <a:latin typeface="Times New Roman" pitchFamily="18" charset="0"/>
              </a:rPr>
              <a:t>Общегосударственные вопросы</a:t>
            </a:r>
          </a:p>
        </p:txBody>
      </p:sp>
      <p:sp>
        <p:nvSpPr>
          <p:cNvPr id="20494" name="Text Box 33"/>
          <p:cNvSpPr txBox="1">
            <a:spLocks noChangeArrowheads="1"/>
          </p:cNvSpPr>
          <p:nvPr/>
        </p:nvSpPr>
        <p:spPr bwMode="auto">
          <a:xfrm>
            <a:off x="4007601" y="1818395"/>
            <a:ext cx="1077912" cy="553998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000" b="1" dirty="0">
                <a:latin typeface="Times New Roman" pitchFamily="18" charset="0"/>
              </a:rPr>
              <a:t>Жилищно-к</a:t>
            </a:r>
            <a:r>
              <a:rPr lang="ru-RU" altLang="ru-RU" sz="1000" dirty="0">
                <a:latin typeface="Times New Roman" pitchFamily="18" charset="0"/>
              </a:rPr>
              <a:t>оммуналь</a:t>
            </a:r>
            <a:r>
              <a:rPr lang="ru-RU" altLang="ru-RU" sz="1000" b="1" dirty="0">
                <a:latin typeface="Times New Roman" pitchFamily="18" charset="0"/>
              </a:rPr>
              <a:t>ное хозяйство</a:t>
            </a:r>
          </a:p>
        </p:txBody>
      </p:sp>
      <p:sp>
        <p:nvSpPr>
          <p:cNvPr id="20495" name="Line 34"/>
          <p:cNvSpPr>
            <a:spLocks noChangeShapeType="1"/>
          </p:cNvSpPr>
          <p:nvPr/>
        </p:nvSpPr>
        <p:spPr bwMode="auto">
          <a:xfrm>
            <a:off x="4546557" y="1517303"/>
            <a:ext cx="0" cy="303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7" name="Line 37"/>
          <p:cNvSpPr>
            <a:spLocks noChangeShapeType="1"/>
          </p:cNvSpPr>
          <p:nvPr/>
        </p:nvSpPr>
        <p:spPr bwMode="auto">
          <a:xfrm>
            <a:off x="4068763" y="148431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499" name="Text Box 39"/>
          <p:cNvSpPr txBox="1">
            <a:spLocks noChangeArrowheads="1"/>
          </p:cNvSpPr>
          <p:nvPr/>
        </p:nvSpPr>
        <p:spPr bwMode="auto">
          <a:xfrm>
            <a:off x="5292080" y="1772816"/>
            <a:ext cx="1307504" cy="415498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 dirty="0">
                <a:latin typeface="Times New Roman" pitchFamily="18" charset="0"/>
              </a:rPr>
              <a:t>Культура</a:t>
            </a:r>
            <a:r>
              <a:rPr lang="ru-RU" altLang="ru-RU" sz="900" b="1" dirty="0">
                <a:latin typeface="Times New Roman" pitchFamily="18" charset="0"/>
              </a:rPr>
              <a:t>, кинематография</a:t>
            </a:r>
          </a:p>
        </p:txBody>
      </p:sp>
      <p:sp>
        <p:nvSpPr>
          <p:cNvPr id="20500" name="Line 40"/>
          <p:cNvSpPr>
            <a:spLocks noChangeShapeType="1"/>
          </p:cNvSpPr>
          <p:nvPr/>
        </p:nvSpPr>
        <p:spPr bwMode="auto">
          <a:xfrm>
            <a:off x="5940152" y="1484784"/>
            <a:ext cx="0" cy="274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01" name="Text Box 42"/>
          <p:cNvSpPr txBox="1">
            <a:spLocks noChangeArrowheads="1"/>
          </p:cNvSpPr>
          <p:nvPr/>
        </p:nvSpPr>
        <p:spPr bwMode="auto">
          <a:xfrm>
            <a:off x="2555776" y="1772816"/>
            <a:ext cx="1150938" cy="461665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 dirty="0">
                <a:latin typeface="Times New Roman" pitchFamily="18" charset="0"/>
              </a:rPr>
              <a:t>Национальная экономики</a:t>
            </a:r>
          </a:p>
        </p:txBody>
      </p:sp>
      <p:sp>
        <p:nvSpPr>
          <p:cNvPr id="20503" name="Line 44"/>
          <p:cNvSpPr>
            <a:spLocks noChangeShapeType="1"/>
          </p:cNvSpPr>
          <p:nvPr/>
        </p:nvSpPr>
        <p:spPr bwMode="auto">
          <a:xfrm>
            <a:off x="3347864" y="1124744"/>
            <a:ext cx="0" cy="64807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04" name="Line 45"/>
          <p:cNvSpPr>
            <a:spLocks noChangeShapeType="1"/>
          </p:cNvSpPr>
          <p:nvPr/>
        </p:nvSpPr>
        <p:spPr bwMode="auto">
          <a:xfrm flipH="1">
            <a:off x="8316416" y="1539190"/>
            <a:ext cx="0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1" name="Rectangle 15"/>
          <p:cNvSpPr>
            <a:spLocks noChangeArrowheads="1"/>
          </p:cNvSpPr>
          <p:nvPr/>
        </p:nvSpPr>
        <p:spPr bwMode="auto">
          <a:xfrm>
            <a:off x="313003" y="3538914"/>
            <a:ext cx="8459229" cy="523220"/>
          </a:xfrm>
          <a:prstGeom prst="rect">
            <a:avLst/>
          </a:prstGeom>
          <a:solidFill>
            <a:srgbClr val="CCFFFF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ru-RU" altLang="ru-RU" sz="1400" b="1" dirty="0">
                <a:latin typeface="Times New Roman" pitchFamily="18" charset="0"/>
              </a:rPr>
              <a:t>Каждый из разделов классификации имеет перечень подразделов, которые отражают основные направления реализации соответствующей функции</a:t>
            </a:r>
          </a:p>
        </p:txBody>
      </p:sp>
      <p:sp>
        <p:nvSpPr>
          <p:cNvPr id="11272" name="Rectangle 29"/>
          <p:cNvSpPr>
            <a:spLocks noChangeArrowheads="1"/>
          </p:cNvSpPr>
          <p:nvPr/>
        </p:nvSpPr>
        <p:spPr bwMode="auto">
          <a:xfrm>
            <a:off x="329834" y="4472141"/>
            <a:ext cx="4296593" cy="1169551"/>
          </a:xfrm>
          <a:prstGeom prst="rect">
            <a:avLst/>
          </a:prstGeom>
          <a:solidFill>
            <a:srgbClr val="CCFFCC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>
            <a:lvl1pPr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tabLst>
                <a:tab pos="1778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ru-RU" altLang="ru-RU" sz="1400" b="1" dirty="0">
                <a:latin typeface="Times New Roman" pitchFamily="18" charset="0"/>
              </a:rPr>
              <a:t>Например, в составе раздела «Жилищно-коммунальное хозяйство», </a:t>
            </a:r>
          </a:p>
          <a:p>
            <a:pPr>
              <a:defRPr/>
            </a:pPr>
            <a:r>
              <a:rPr lang="ru-RU" altLang="ru-RU" sz="1400" b="1" dirty="0">
                <a:latin typeface="Times New Roman" pitchFamily="18" charset="0"/>
              </a:rPr>
              <a:t>в том числе, выделяются:</a:t>
            </a:r>
          </a:p>
          <a:p>
            <a:pPr>
              <a:buFontTx/>
              <a:buChar char="-"/>
              <a:defRPr/>
            </a:pPr>
            <a:r>
              <a:rPr lang="ru-RU" altLang="ru-RU" sz="1400" b="1" dirty="0">
                <a:latin typeface="Times New Roman" pitchFamily="18" charset="0"/>
              </a:rPr>
              <a:t> благоустройство</a:t>
            </a:r>
          </a:p>
          <a:p>
            <a:pPr>
              <a:buFontTx/>
              <a:buChar char="-"/>
              <a:defRPr/>
            </a:pPr>
            <a:r>
              <a:rPr lang="ru-RU" altLang="ru-RU" sz="1400" b="1" dirty="0">
                <a:latin typeface="Times New Roman" pitchFamily="18" charset="0"/>
              </a:rPr>
              <a:t>другие вопросы в области жилищного хозяйства</a:t>
            </a:r>
          </a:p>
        </p:txBody>
      </p:sp>
      <p:sp>
        <p:nvSpPr>
          <p:cNvPr id="11273" name="Rectangle 30"/>
          <p:cNvSpPr>
            <a:spLocks noChangeArrowheads="1"/>
          </p:cNvSpPr>
          <p:nvPr/>
        </p:nvSpPr>
        <p:spPr bwMode="auto">
          <a:xfrm rot="10800000" flipV="1">
            <a:off x="4947406" y="4598131"/>
            <a:ext cx="3858335" cy="1446550"/>
          </a:xfrm>
          <a:prstGeom prst="rect">
            <a:avLst/>
          </a:prstGeom>
          <a:solidFill>
            <a:srgbClr val="99FFCC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>
            <a:lvl1pPr algn="l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algn="l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algn="l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algn="l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algn="l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>
              <a:defRPr/>
            </a:pPr>
            <a:r>
              <a:rPr lang="ru-RU" altLang="ru-RU" sz="1400" b="1">
                <a:latin typeface="Times New Roman" pitchFamily="18" charset="0"/>
              </a:rPr>
              <a:t>Полный  перечень     разделов и подразделов классификации расходов  бюджетов  приведен в статье 21 Бюджетного кодекса     Российской      Федерации</a:t>
            </a:r>
          </a:p>
          <a:p>
            <a:pPr>
              <a:defRPr/>
            </a:pPr>
            <a:endParaRPr lang="ru-RU" altLang="ru-RU" sz="1400" b="1">
              <a:latin typeface="Times New Roman" pitchFamily="18" charset="0"/>
            </a:endParaRPr>
          </a:p>
          <a:p>
            <a:pPr>
              <a:defRPr/>
            </a:pPr>
            <a:r>
              <a:rPr lang="ru-RU" altLang="ru-RU" b="1">
                <a:latin typeface="Times New Roman" pitchFamily="18" charset="0"/>
              </a:rPr>
              <a:t>    </a:t>
            </a:r>
          </a:p>
        </p:txBody>
      </p:sp>
      <p:pic>
        <p:nvPicPr>
          <p:cNvPr id="20517" name="Picture 6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502" y="980728"/>
            <a:ext cx="627063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8" name="Line 67"/>
          <p:cNvSpPr>
            <a:spLocks noChangeShapeType="1"/>
          </p:cNvSpPr>
          <p:nvPr/>
        </p:nvSpPr>
        <p:spPr bwMode="auto">
          <a:xfrm>
            <a:off x="684213" y="1484313"/>
            <a:ext cx="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0519" name="Text Box 68"/>
          <p:cNvSpPr txBox="1">
            <a:spLocks noChangeArrowheads="1"/>
          </p:cNvSpPr>
          <p:nvPr/>
        </p:nvSpPr>
        <p:spPr bwMode="auto">
          <a:xfrm>
            <a:off x="1276770" y="1937315"/>
            <a:ext cx="1079500" cy="400110"/>
          </a:xfrm>
          <a:prstGeom prst="rect">
            <a:avLst/>
          </a:prstGeom>
          <a:solidFill>
            <a:srgbClr val="DDDDDD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000" b="1" dirty="0">
                <a:latin typeface="Times New Roman" pitchFamily="18" charset="0"/>
              </a:rPr>
              <a:t>Национальная оборона</a:t>
            </a:r>
          </a:p>
        </p:txBody>
      </p:sp>
      <p:pic>
        <p:nvPicPr>
          <p:cNvPr id="31" name="Picture 19" descr="Соц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3483" y="951507"/>
            <a:ext cx="71755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1E6B135-BBF2-4EDF-BE8B-5BE55B8BDF1D}"/>
              </a:ext>
            </a:extLst>
          </p:cNvPr>
          <p:cNvSpPr/>
          <p:nvPr/>
        </p:nvSpPr>
        <p:spPr>
          <a:xfrm>
            <a:off x="6661820" y="949414"/>
            <a:ext cx="815678" cy="534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2" name="Рисунок 31" descr="Человек с тростью">
            <a:extLst>
              <a:ext uri="{FF2B5EF4-FFF2-40B4-BE49-F238E27FC236}">
                <a16:creationId xmlns:a16="http://schemas.microsoft.com/office/drawing/2014/main" id="{8C36ECE9-F81B-498E-A01E-3EB9D52CD2B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 bwMode="white">
          <a:xfrm>
            <a:off x="6817659" y="949414"/>
            <a:ext cx="504000" cy="504000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F226AA1-9D7B-4189-ACEA-0B7EB91BC7EE}"/>
              </a:ext>
            </a:extLst>
          </p:cNvPr>
          <p:cNvSpPr/>
          <p:nvPr/>
        </p:nvSpPr>
        <p:spPr bwMode="ltGray">
          <a:xfrm>
            <a:off x="6661820" y="2116531"/>
            <a:ext cx="1077912" cy="511724"/>
          </a:xfrm>
          <a:prstGeom prst="rect">
            <a:avLst/>
          </a:prstGeom>
          <a:solidFill>
            <a:schemeClr val="bg1">
              <a:lumMod val="8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1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</a:t>
            </a:r>
            <a:r>
              <a:rPr lang="ru-RU" sz="11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политика     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87616E7F-6029-4D9F-BAED-B0F4BDA6ACC3}"/>
              </a:ext>
            </a:extLst>
          </p:cNvPr>
          <p:cNvCxnSpPr>
            <a:cxnSpLocks/>
          </p:cNvCxnSpPr>
          <p:nvPr/>
        </p:nvCxnSpPr>
        <p:spPr>
          <a:xfrm>
            <a:off x="7164288" y="1534025"/>
            <a:ext cx="36488" cy="5825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8061898" y="2003648"/>
            <a:ext cx="1116000" cy="684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050" b="1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Национальная безопасность     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011351" y="953880"/>
            <a:ext cx="719390" cy="5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0014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3418748735"/>
              </p:ext>
            </p:extLst>
          </p:nvPr>
        </p:nvGraphicFramePr>
        <p:xfrm>
          <a:off x="251520" y="1268760"/>
          <a:ext cx="9144000" cy="5500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4" name="Заголовок 43"/>
          <p:cNvSpPr>
            <a:spLocks noGrp="1"/>
          </p:cNvSpPr>
          <p:nvPr>
            <p:ph type="title"/>
          </p:nvPr>
        </p:nvSpPr>
        <p:spPr>
          <a:xfrm>
            <a:off x="395536" y="188640"/>
            <a:ext cx="8640960" cy="720080"/>
          </a:xfr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 algn="ctr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Расходы бюджета  муниципального образования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Верхореченское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сельское поселение Бахчисарайского  района Республики Крым на 2025 год</a:t>
            </a:r>
          </a:p>
        </p:txBody>
      </p:sp>
    </p:spTree>
    <p:extLst>
      <p:ext uri="{BB962C8B-B14F-4D97-AF65-F5344CB8AC3E}">
        <p14:creationId xmlns:p14="http://schemas.microsoft.com/office/powerpoint/2010/main" val="39290175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12491927"/>
              </p:ext>
            </p:extLst>
          </p:nvPr>
        </p:nvGraphicFramePr>
        <p:xfrm>
          <a:off x="-324544" y="1168658"/>
          <a:ext cx="9144000" cy="55007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4" name="Заголовок 43"/>
          <p:cNvSpPr>
            <a:spLocks noGrp="1"/>
          </p:cNvSpPr>
          <p:nvPr>
            <p:ph type="title"/>
          </p:nvPr>
        </p:nvSpPr>
        <p:spPr>
          <a:xfrm>
            <a:off x="395536" y="188640"/>
            <a:ext cx="8640960" cy="720080"/>
          </a:xfr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 algn="ctr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Расходы бюджета муниципального образования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Верхореченское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сельское поселение Бахчисарайского  района Республики Крым на 2026 год</a:t>
            </a:r>
          </a:p>
        </p:txBody>
      </p:sp>
    </p:spTree>
    <p:extLst>
      <p:ext uri="{BB962C8B-B14F-4D97-AF65-F5344CB8AC3E}">
        <p14:creationId xmlns:p14="http://schemas.microsoft.com/office/powerpoint/2010/main" val="26144017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2405074384"/>
              </p:ext>
            </p:extLst>
          </p:nvPr>
        </p:nvGraphicFramePr>
        <p:xfrm>
          <a:off x="251520" y="1124744"/>
          <a:ext cx="9144000" cy="5644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4" name="Заголовок 43"/>
          <p:cNvSpPr>
            <a:spLocks noGrp="1"/>
          </p:cNvSpPr>
          <p:nvPr>
            <p:ph type="title"/>
          </p:nvPr>
        </p:nvSpPr>
        <p:spPr>
          <a:xfrm>
            <a:off x="395536" y="188640"/>
            <a:ext cx="8640960" cy="720080"/>
          </a:xfrm>
          <a:noFill/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marL="0" indent="0" algn="ctr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Расходы бюджета муниципального образования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Верхореченское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сельское поселение Бахчисарайского  района Республики Крым на 2027 год</a:t>
            </a:r>
          </a:p>
        </p:txBody>
      </p:sp>
    </p:spTree>
    <p:extLst>
      <p:ext uri="{BB962C8B-B14F-4D97-AF65-F5344CB8AC3E}">
        <p14:creationId xmlns:p14="http://schemas.microsoft.com/office/powerpoint/2010/main" val="2614401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755577" y="2284862"/>
            <a:ext cx="2217612" cy="8572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36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0034" y="3214686"/>
            <a:ext cx="8215370" cy="342902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4"/>
          </p:nvPr>
        </p:nvSpPr>
        <p:spPr>
          <a:xfrm>
            <a:off x="6084168" y="3214685"/>
            <a:ext cx="2631236" cy="338266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/>
              <a:t>Муниципальные программы  </a:t>
            </a:r>
            <a:r>
              <a:rPr lang="ru-RU" sz="1400" b="1" dirty="0" err="1"/>
              <a:t>Верхореченского</a:t>
            </a:r>
            <a:r>
              <a:rPr lang="ru-RU" sz="1400" b="1" dirty="0"/>
              <a:t> сельского поселения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32656"/>
            <a:ext cx="8215370" cy="108012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2800" dirty="0"/>
          </a:p>
        </p:txBody>
      </p:sp>
      <p:sp>
        <p:nvSpPr>
          <p:cNvPr id="7" name="Rounded Rectangle 6"/>
          <p:cNvSpPr/>
          <p:nvPr/>
        </p:nvSpPr>
        <p:spPr>
          <a:xfrm>
            <a:off x="500034" y="404664"/>
            <a:ext cx="8215370" cy="129614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Основа формирования  бюджета  муниципального образования </a:t>
            </a:r>
            <a:r>
              <a:rPr lang="ru-RU" sz="2000" dirty="0" err="1"/>
              <a:t>Верхореченское</a:t>
            </a:r>
            <a:r>
              <a:rPr lang="ru-RU" sz="2000" dirty="0"/>
              <a:t> сельское поселение Бахчисарайского района Республики Крым: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491880" y="2326489"/>
            <a:ext cx="2158909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47864" y="3250404"/>
            <a:ext cx="2605587" cy="334694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Прогноз социально-экономического развития  </a:t>
            </a:r>
            <a:r>
              <a:rPr lang="ru-RU" sz="1400" b="1" dirty="0" err="1"/>
              <a:t>Верхореченского</a:t>
            </a:r>
            <a:r>
              <a:rPr lang="ru-RU" sz="1400" b="1" dirty="0"/>
              <a:t> сельского поселения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71472" y="3214686"/>
            <a:ext cx="1928826" cy="264320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Бюджетном послании президента Российской федерации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87576" y="2309616"/>
            <a:ext cx="214428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00034" y="3250404"/>
            <a:ext cx="2703814" cy="334694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/>
              <a:t>Основные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/>
              <a:t>направления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/>
              <a:t>бюджетной и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/>
              <a:t>налоговой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/>
              <a:t>политики  </a:t>
            </a:r>
            <a:r>
              <a:rPr lang="ru-RU" sz="1400" b="1" dirty="0" err="1"/>
              <a:t>Верхореченского</a:t>
            </a:r>
            <a:r>
              <a:rPr lang="ru-RU" sz="1400" b="1" dirty="0"/>
              <a:t> сельского поселения</a:t>
            </a:r>
          </a:p>
        </p:txBody>
      </p:sp>
    </p:spTree>
    <p:extLst>
      <p:ext uri="{BB962C8B-B14F-4D97-AF65-F5344CB8AC3E}">
        <p14:creationId xmlns:p14="http://schemas.microsoft.com/office/powerpoint/2010/main" val="30626741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6" y="116632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Расходы бюджета муниципального образования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Верхореченское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сельское поселение Бахчисарайского района Республики Крым, формируемые в рамках муниципальных программ 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Верхореченского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сельского поселения  и непрограммных расходов (без учета условно утвержденных расходов)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942213" y="5242086"/>
            <a:ext cx="605451" cy="402437"/>
            <a:chOff x="-74979" y="514436"/>
            <a:chExt cx="2219809" cy="2304247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0" name="Овал 9"/>
            <p:cNvSpPr/>
            <p:nvPr/>
          </p:nvSpPr>
          <p:spPr>
            <a:xfrm>
              <a:off x="-74979" y="514436"/>
              <a:ext cx="2219809" cy="2304247"/>
            </a:xfrm>
            <a:prstGeom prst="ellipse">
              <a:avLst/>
            </a:prstGeom>
            <a:solidFill>
              <a:schemeClr val="accent5">
                <a:lumMod val="60000"/>
                <a:lumOff val="40000"/>
                <a:alpha val="50000"/>
              </a:schemeClr>
            </a:solidFill>
            <a:sp3d contourW="12700" prstMaterial="clear">
              <a:bevelT w="177800" h="254000"/>
              <a:bevelB w="1524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1" name="Овал 4"/>
            <p:cNvSpPr/>
            <p:nvPr/>
          </p:nvSpPr>
          <p:spPr>
            <a:xfrm>
              <a:off x="234993" y="786157"/>
              <a:ext cx="1279890" cy="176080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400" kern="1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547664" y="5229200"/>
            <a:ext cx="7056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расходы бюджета, формируемые в рамках муниципальных программ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Верхореченского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сельского поселения</a:t>
            </a:r>
          </a:p>
        </p:txBody>
      </p:sp>
      <p:sp>
        <p:nvSpPr>
          <p:cNvPr id="17" name="Овал 16"/>
          <p:cNvSpPr/>
          <p:nvPr/>
        </p:nvSpPr>
        <p:spPr>
          <a:xfrm>
            <a:off x="975103" y="6093296"/>
            <a:ext cx="605451" cy="402437"/>
          </a:xfrm>
          <a:prstGeom prst="ellipse">
            <a:avLst/>
          </a:prstGeom>
          <a:solidFill>
            <a:srgbClr val="00B0F0"/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</p:sp>
      <p:sp>
        <p:nvSpPr>
          <p:cNvPr id="22" name="Прямоугольник 21"/>
          <p:cNvSpPr/>
          <p:nvPr/>
        </p:nvSpPr>
        <p:spPr>
          <a:xfrm>
            <a:off x="1688282" y="6067902"/>
            <a:ext cx="61926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непрограммные расходы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65258" y="4432756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2025 год</a:t>
            </a:r>
          </a:p>
        </p:txBody>
      </p:sp>
      <p:sp>
        <p:nvSpPr>
          <p:cNvPr id="18" name="Полилиния 17"/>
          <p:cNvSpPr/>
          <p:nvPr/>
        </p:nvSpPr>
        <p:spPr>
          <a:xfrm>
            <a:off x="835866" y="1543089"/>
            <a:ext cx="2513071" cy="2794908"/>
          </a:xfrm>
          <a:custGeom>
            <a:avLst/>
            <a:gdLst>
              <a:gd name="connsiteX0" fmla="*/ 0 w 2219809"/>
              <a:gd name="connsiteY0" fmla="*/ 1152124 h 2304247"/>
              <a:gd name="connsiteX1" fmla="*/ 1109905 w 2219809"/>
              <a:gd name="connsiteY1" fmla="*/ 0 h 2304247"/>
              <a:gd name="connsiteX2" fmla="*/ 2219810 w 2219809"/>
              <a:gd name="connsiteY2" fmla="*/ 1152124 h 2304247"/>
              <a:gd name="connsiteX3" fmla="*/ 1109905 w 2219809"/>
              <a:gd name="connsiteY3" fmla="*/ 2304248 h 2304247"/>
              <a:gd name="connsiteX4" fmla="*/ 0 w 2219809"/>
              <a:gd name="connsiteY4" fmla="*/ 1152124 h 2304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9809" h="2304247">
                <a:moveTo>
                  <a:pt x="0" y="1152124"/>
                </a:moveTo>
                <a:cubicBezTo>
                  <a:pt x="0" y="515823"/>
                  <a:pt x="496921" y="0"/>
                  <a:pt x="1109905" y="0"/>
                </a:cubicBezTo>
                <a:cubicBezTo>
                  <a:pt x="1722889" y="0"/>
                  <a:pt x="2219810" y="515823"/>
                  <a:pt x="2219810" y="1152124"/>
                </a:cubicBezTo>
                <a:cubicBezTo>
                  <a:pt x="2219810" y="1788425"/>
                  <a:pt x="1722889" y="2304248"/>
                  <a:pt x="1109905" y="2304248"/>
                </a:cubicBezTo>
                <a:cubicBezTo>
                  <a:pt x="496921" y="2304248"/>
                  <a:pt x="0" y="1788425"/>
                  <a:pt x="0" y="1152124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09972" tIns="271721" rIns="629947" bIns="27172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10 727,613 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тыс.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уб.</a:t>
            </a:r>
            <a:r>
              <a:rPr lang="en-US" sz="24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или 99,0%</a:t>
            </a:r>
          </a:p>
        </p:txBody>
      </p:sp>
      <p:sp>
        <p:nvSpPr>
          <p:cNvPr id="19" name="Полилиния 18"/>
          <p:cNvSpPr/>
          <p:nvPr/>
        </p:nvSpPr>
        <p:spPr>
          <a:xfrm>
            <a:off x="1892506" y="4295953"/>
            <a:ext cx="1363018" cy="914809"/>
          </a:xfrm>
          <a:custGeom>
            <a:avLst/>
            <a:gdLst>
              <a:gd name="connsiteX0" fmla="*/ 0 w 1564890"/>
              <a:gd name="connsiteY0" fmla="*/ 699386 h 1398771"/>
              <a:gd name="connsiteX1" fmla="*/ 782445 w 1564890"/>
              <a:gd name="connsiteY1" fmla="*/ 0 h 1398771"/>
              <a:gd name="connsiteX2" fmla="*/ 1564890 w 1564890"/>
              <a:gd name="connsiteY2" fmla="*/ 699386 h 1398771"/>
              <a:gd name="connsiteX3" fmla="*/ 782445 w 1564890"/>
              <a:gd name="connsiteY3" fmla="*/ 1398772 h 1398771"/>
              <a:gd name="connsiteX4" fmla="*/ 0 w 1564890"/>
              <a:gd name="connsiteY4" fmla="*/ 699386 h 1398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4890" h="1398771">
                <a:moveTo>
                  <a:pt x="0" y="699386"/>
                </a:moveTo>
                <a:cubicBezTo>
                  <a:pt x="0" y="313126"/>
                  <a:pt x="350313" y="0"/>
                  <a:pt x="782445" y="0"/>
                </a:cubicBezTo>
                <a:cubicBezTo>
                  <a:pt x="1214577" y="0"/>
                  <a:pt x="1564890" y="313126"/>
                  <a:pt x="1564890" y="699386"/>
                </a:cubicBezTo>
                <a:cubicBezTo>
                  <a:pt x="1564890" y="1085646"/>
                  <a:pt x="1214577" y="1398772"/>
                  <a:pt x="782445" y="1398772"/>
                </a:cubicBezTo>
                <a:cubicBezTo>
                  <a:pt x="350313" y="1398772"/>
                  <a:pt x="0" y="1085646"/>
                  <a:pt x="0" y="699386"/>
                </a:cubicBezTo>
                <a:close/>
              </a:path>
            </a:pathLst>
          </a:custGeom>
          <a:solidFill>
            <a:srgbClr val="00B0F0">
              <a:alpha val="50000"/>
            </a:srgb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444091" tIns="164946" rIns="218520" bIns="164944" numCol="1" spcCol="1270" anchor="ctr" anchorCtr="0">
            <a:sp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106,871 </a:t>
            </a:r>
            <a:r>
              <a:rPr lang="ru-RU" sz="1400" kern="1200" dirty="0">
                <a:latin typeface="Times New Roman" pitchFamily="18" charset="0"/>
                <a:cs typeface="Times New Roman" pitchFamily="18" charset="0"/>
              </a:rPr>
              <a:t>тыс. руб. или 1,0%</a:t>
            </a:r>
          </a:p>
        </p:txBody>
      </p:sp>
      <p:sp>
        <p:nvSpPr>
          <p:cNvPr id="26" name="Полилиния 25"/>
          <p:cNvSpPr/>
          <p:nvPr/>
        </p:nvSpPr>
        <p:spPr>
          <a:xfrm>
            <a:off x="3776372" y="1530972"/>
            <a:ext cx="2520280" cy="2794908"/>
          </a:xfrm>
          <a:custGeom>
            <a:avLst/>
            <a:gdLst>
              <a:gd name="connsiteX0" fmla="*/ 0 w 2219809"/>
              <a:gd name="connsiteY0" fmla="*/ 1152124 h 2304247"/>
              <a:gd name="connsiteX1" fmla="*/ 1109905 w 2219809"/>
              <a:gd name="connsiteY1" fmla="*/ 0 h 2304247"/>
              <a:gd name="connsiteX2" fmla="*/ 2219810 w 2219809"/>
              <a:gd name="connsiteY2" fmla="*/ 1152124 h 2304247"/>
              <a:gd name="connsiteX3" fmla="*/ 1109905 w 2219809"/>
              <a:gd name="connsiteY3" fmla="*/ 2304248 h 2304247"/>
              <a:gd name="connsiteX4" fmla="*/ 0 w 2219809"/>
              <a:gd name="connsiteY4" fmla="*/ 1152124 h 2304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9809" h="2304247">
                <a:moveTo>
                  <a:pt x="0" y="1152124"/>
                </a:moveTo>
                <a:cubicBezTo>
                  <a:pt x="0" y="515823"/>
                  <a:pt x="496921" y="0"/>
                  <a:pt x="1109905" y="0"/>
                </a:cubicBezTo>
                <a:cubicBezTo>
                  <a:pt x="1722889" y="0"/>
                  <a:pt x="2219810" y="515823"/>
                  <a:pt x="2219810" y="1152124"/>
                </a:cubicBezTo>
                <a:cubicBezTo>
                  <a:pt x="2219810" y="1788425"/>
                  <a:pt x="1722889" y="2304248"/>
                  <a:pt x="1109905" y="2304248"/>
                </a:cubicBezTo>
                <a:cubicBezTo>
                  <a:pt x="496921" y="2304248"/>
                  <a:pt x="0" y="1788425"/>
                  <a:pt x="0" y="1152124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09972" tIns="271721" rIns="629947" bIns="27172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9 807,74070 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тыс.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уб.</a:t>
            </a:r>
            <a:r>
              <a:rPr lang="en-US" sz="24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или 98,9%</a:t>
            </a:r>
          </a:p>
        </p:txBody>
      </p:sp>
      <p:sp>
        <p:nvSpPr>
          <p:cNvPr id="27" name="Полилиния 26"/>
          <p:cNvSpPr/>
          <p:nvPr/>
        </p:nvSpPr>
        <p:spPr>
          <a:xfrm>
            <a:off x="6588224" y="1597504"/>
            <a:ext cx="2489920" cy="2794908"/>
          </a:xfrm>
          <a:custGeom>
            <a:avLst/>
            <a:gdLst>
              <a:gd name="connsiteX0" fmla="*/ 0 w 2219809"/>
              <a:gd name="connsiteY0" fmla="*/ 1152124 h 2304247"/>
              <a:gd name="connsiteX1" fmla="*/ 1109905 w 2219809"/>
              <a:gd name="connsiteY1" fmla="*/ 0 h 2304247"/>
              <a:gd name="connsiteX2" fmla="*/ 2219810 w 2219809"/>
              <a:gd name="connsiteY2" fmla="*/ 1152124 h 2304247"/>
              <a:gd name="connsiteX3" fmla="*/ 1109905 w 2219809"/>
              <a:gd name="connsiteY3" fmla="*/ 2304248 h 2304247"/>
              <a:gd name="connsiteX4" fmla="*/ 0 w 2219809"/>
              <a:gd name="connsiteY4" fmla="*/ 1152124 h 2304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9809" h="2304247">
                <a:moveTo>
                  <a:pt x="0" y="1152124"/>
                </a:moveTo>
                <a:cubicBezTo>
                  <a:pt x="0" y="515823"/>
                  <a:pt x="496921" y="0"/>
                  <a:pt x="1109905" y="0"/>
                </a:cubicBezTo>
                <a:cubicBezTo>
                  <a:pt x="1722889" y="0"/>
                  <a:pt x="2219810" y="515823"/>
                  <a:pt x="2219810" y="1152124"/>
                </a:cubicBezTo>
                <a:cubicBezTo>
                  <a:pt x="2219810" y="1788425"/>
                  <a:pt x="1722889" y="2304248"/>
                  <a:pt x="1109905" y="2304248"/>
                </a:cubicBezTo>
                <a:cubicBezTo>
                  <a:pt x="496921" y="2304248"/>
                  <a:pt x="0" y="1788425"/>
                  <a:pt x="0" y="1152124"/>
                </a:cubicBezTo>
                <a:close/>
              </a:path>
            </a:pathLst>
          </a:custGeom>
          <a:solidFill>
            <a:schemeClr val="accent5">
              <a:lumMod val="60000"/>
              <a:lumOff val="40000"/>
              <a:alpha val="50000"/>
            </a:scheme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309972" tIns="271721" rIns="629947" bIns="27172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9 913,95935 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тыс.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уб.</a:t>
            </a:r>
            <a:r>
              <a:rPr lang="en-US" sz="2400" kern="1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98,9</a:t>
            </a:r>
            <a:r>
              <a:rPr lang="ru-RU" sz="2400" kern="1200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828769" y="4411754"/>
            <a:ext cx="743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2026 год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371121" y="4411754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2027 год</a:t>
            </a:r>
          </a:p>
        </p:txBody>
      </p:sp>
      <p:sp>
        <p:nvSpPr>
          <p:cNvPr id="23" name="Полилиния 22"/>
          <p:cNvSpPr/>
          <p:nvPr/>
        </p:nvSpPr>
        <p:spPr>
          <a:xfrm>
            <a:off x="4481157" y="4353882"/>
            <a:ext cx="1455340" cy="914809"/>
          </a:xfrm>
          <a:custGeom>
            <a:avLst/>
            <a:gdLst>
              <a:gd name="connsiteX0" fmla="*/ 0 w 1564890"/>
              <a:gd name="connsiteY0" fmla="*/ 699386 h 1398771"/>
              <a:gd name="connsiteX1" fmla="*/ 782445 w 1564890"/>
              <a:gd name="connsiteY1" fmla="*/ 0 h 1398771"/>
              <a:gd name="connsiteX2" fmla="*/ 1564890 w 1564890"/>
              <a:gd name="connsiteY2" fmla="*/ 699386 h 1398771"/>
              <a:gd name="connsiteX3" fmla="*/ 782445 w 1564890"/>
              <a:gd name="connsiteY3" fmla="*/ 1398772 h 1398771"/>
              <a:gd name="connsiteX4" fmla="*/ 0 w 1564890"/>
              <a:gd name="connsiteY4" fmla="*/ 699386 h 1398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4890" h="1398771">
                <a:moveTo>
                  <a:pt x="0" y="699386"/>
                </a:moveTo>
                <a:cubicBezTo>
                  <a:pt x="0" y="313126"/>
                  <a:pt x="350313" y="0"/>
                  <a:pt x="782445" y="0"/>
                </a:cubicBezTo>
                <a:cubicBezTo>
                  <a:pt x="1214577" y="0"/>
                  <a:pt x="1564890" y="313126"/>
                  <a:pt x="1564890" y="699386"/>
                </a:cubicBezTo>
                <a:cubicBezTo>
                  <a:pt x="1564890" y="1085646"/>
                  <a:pt x="1214577" y="1398772"/>
                  <a:pt x="782445" y="1398772"/>
                </a:cubicBezTo>
                <a:cubicBezTo>
                  <a:pt x="350313" y="1398772"/>
                  <a:pt x="0" y="1085646"/>
                  <a:pt x="0" y="699386"/>
                </a:cubicBezTo>
                <a:close/>
              </a:path>
            </a:pathLst>
          </a:custGeom>
          <a:solidFill>
            <a:srgbClr val="00B0F0">
              <a:alpha val="50000"/>
            </a:srgb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444091" tIns="164946" rIns="218520" bIns="164944" numCol="1" spcCol="1270" anchor="ctr" anchorCtr="0">
            <a:sp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106,871 </a:t>
            </a:r>
            <a:r>
              <a:rPr lang="ru-RU" sz="1400" kern="1200" dirty="0">
                <a:latin typeface="Times New Roman" pitchFamily="18" charset="0"/>
                <a:cs typeface="Times New Roman" pitchFamily="18" charset="0"/>
              </a:rPr>
              <a:t>тыс. руб. или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1,1</a:t>
            </a:r>
            <a:r>
              <a:rPr lang="ru-RU" sz="1400" kern="1200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  <p:sp>
        <p:nvSpPr>
          <p:cNvPr id="30" name="Полилиния 29"/>
          <p:cNvSpPr/>
          <p:nvPr/>
        </p:nvSpPr>
        <p:spPr>
          <a:xfrm>
            <a:off x="7035785" y="4402569"/>
            <a:ext cx="1454320" cy="914809"/>
          </a:xfrm>
          <a:custGeom>
            <a:avLst/>
            <a:gdLst>
              <a:gd name="connsiteX0" fmla="*/ 0 w 1564890"/>
              <a:gd name="connsiteY0" fmla="*/ 699386 h 1398771"/>
              <a:gd name="connsiteX1" fmla="*/ 782445 w 1564890"/>
              <a:gd name="connsiteY1" fmla="*/ 0 h 1398771"/>
              <a:gd name="connsiteX2" fmla="*/ 1564890 w 1564890"/>
              <a:gd name="connsiteY2" fmla="*/ 699386 h 1398771"/>
              <a:gd name="connsiteX3" fmla="*/ 782445 w 1564890"/>
              <a:gd name="connsiteY3" fmla="*/ 1398772 h 1398771"/>
              <a:gd name="connsiteX4" fmla="*/ 0 w 1564890"/>
              <a:gd name="connsiteY4" fmla="*/ 699386 h 1398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4890" h="1398771">
                <a:moveTo>
                  <a:pt x="0" y="699386"/>
                </a:moveTo>
                <a:cubicBezTo>
                  <a:pt x="0" y="313126"/>
                  <a:pt x="350313" y="0"/>
                  <a:pt x="782445" y="0"/>
                </a:cubicBezTo>
                <a:cubicBezTo>
                  <a:pt x="1214577" y="0"/>
                  <a:pt x="1564890" y="313126"/>
                  <a:pt x="1564890" y="699386"/>
                </a:cubicBezTo>
                <a:cubicBezTo>
                  <a:pt x="1564890" y="1085646"/>
                  <a:pt x="1214577" y="1398772"/>
                  <a:pt x="782445" y="1398772"/>
                </a:cubicBezTo>
                <a:cubicBezTo>
                  <a:pt x="350313" y="1398772"/>
                  <a:pt x="0" y="1085646"/>
                  <a:pt x="0" y="699386"/>
                </a:cubicBezTo>
                <a:close/>
              </a:path>
            </a:pathLst>
          </a:custGeom>
          <a:solidFill>
            <a:srgbClr val="00B0F0">
              <a:alpha val="50000"/>
            </a:srgbClr>
          </a:solidFill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2700" prstMaterial="clear">
            <a:bevelT w="177800" h="254000"/>
            <a:bevelB w="1524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  <p:txBody>
          <a:bodyPr spcFirstLastPara="0" vert="horz" wrap="square" lIns="444091" tIns="164946" rIns="218520" bIns="164944" numCol="1" spcCol="1270" anchor="ctr" anchorCtr="0">
            <a:sp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106,871 </a:t>
            </a:r>
            <a:r>
              <a:rPr lang="ru-RU" sz="1400" kern="1200" dirty="0">
                <a:latin typeface="Times New Roman" pitchFamily="18" charset="0"/>
                <a:cs typeface="Times New Roman" pitchFamily="18" charset="0"/>
              </a:rPr>
              <a:t>тыс. руб. или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1,1</a:t>
            </a:r>
            <a:r>
              <a:rPr lang="ru-RU" sz="1400" kern="1200" dirty="0">
                <a:latin typeface="Times New Roman" pitchFamily="18" charset="0"/>
                <a:cs typeface="Times New Roman" pitchFamily="18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4119717892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620688"/>
            <a:ext cx="8856984" cy="5760640"/>
          </a:xfrm>
        </p:spPr>
        <p:txBody>
          <a:bodyPr>
            <a:noAutofit/>
          </a:bodyPr>
          <a:lstStyle/>
          <a:p>
            <a:pPr algn="just"/>
            <a:r>
              <a:rPr lang="ru-RU" altLang="ru-RU" sz="2000" dirty="0">
                <a:latin typeface="Times New Roman" pitchFamily="18" charset="0"/>
              </a:rPr>
              <a:t>С решением </a:t>
            </a:r>
            <a:r>
              <a:rPr lang="ru-RU" altLang="ru-RU" sz="2000" dirty="0" err="1">
                <a:latin typeface="Times New Roman" pitchFamily="18" charset="0"/>
              </a:rPr>
              <a:t>Верхореченского</a:t>
            </a:r>
            <a:r>
              <a:rPr lang="ru-RU" altLang="ru-RU" sz="2000" dirty="0">
                <a:latin typeface="Times New Roman" pitchFamily="18" charset="0"/>
              </a:rPr>
              <a:t> сельского совета Бахчисарайского района Республики Крым  «О бюджете </a:t>
            </a:r>
            <a:r>
              <a:rPr lang="ru-RU" altLang="ru-RU" sz="2000" dirty="0" err="1">
                <a:latin typeface="Times New Roman" pitchFamily="18" charset="0"/>
              </a:rPr>
              <a:t>Верхореченского</a:t>
            </a:r>
            <a:r>
              <a:rPr lang="ru-RU" altLang="ru-RU" sz="2000" dirty="0">
                <a:latin typeface="Times New Roman" pitchFamily="18" charset="0"/>
              </a:rPr>
              <a:t> сельского поселения Бахчисарайского  района Республики Крым на 2025 год и  плановый период 2026 и 2027 годов» можно ознакомиться на сайте администрации </a:t>
            </a:r>
            <a:r>
              <a:rPr lang="ru-RU" altLang="ru-RU" sz="2000" dirty="0" err="1">
                <a:latin typeface="Times New Roman" pitchFamily="18" charset="0"/>
              </a:rPr>
              <a:t>Верхореченского</a:t>
            </a:r>
            <a:r>
              <a:rPr lang="ru-RU" altLang="ru-RU" sz="2000" dirty="0">
                <a:latin typeface="Times New Roman" pitchFamily="18" charset="0"/>
              </a:rPr>
              <a:t> сельского поселения Бахчисарайского района Республики Крым </a:t>
            </a:r>
            <a:r>
              <a:rPr lang="en-US" sz="2000" dirty="0">
                <a:hlinkClick r:id="rId2"/>
              </a:rPr>
              <a:t>http://admin-verhorech.ru/</a:t>
            </a:r>
            <a:endParaRPr lang="ru-RU" sz="2000" dirty="0"/>
          </a:p>
          <a:p>
            <a:pPr algn="just"/>
            <a:endParaRPr lang="ru-RU" sz="2000" dirty="0"/>
          </a:p>
          <a:p>
            <a:pPr algn="just"/>
            <a:endParaRPr lang="ru-RU" sz="2000" dirty="0"/>
          </a:p>
          <a:p>
            <a:pPr algn="just"/>
            <a:endParaRPr lang="ru-RU" sz="2000" dirty="0"/>
          </a:p>
          <a:p>
            <a:pPr algn="just"/>
            <a:endParaRPr lang="ru-RU" sz="2000" dirty="0"/>
          </a:p>
          <a:p>
            <a:pPr algn="just"/>
            <a:endParaRPr lang="ru-RU" sz="2000" dirty="0"/>
          </a:p>
          <a:p>
            <a:pPr algn="just"/>
            <a:endParaRPr lang="ru-RU" sz="2000" dirty="0"/>
          </a:p>
          <a:p>
            <a:pPr algn="just"/>
            <a:endParaRPr lang="ru-RU" sz="2000" dirty="0"/>
          </a:p>
          <a:p>
            <a:pPr algn="just"/>
            <a:endParaRPr lang="ru-RU" sz="2000" i="1" dirty="0"/>
          </a:p>
          <a:p>
            <a:pPr algn="just"/>
            <a:endParaRPr lang="ru-RU" sz="2000" i="1" dirty="0"/>
          </a:p>
          <a:p>
            <a:pPr algn="just"/>
            <a:endParaRPr lang="ru-RU" sz="2000" i="1" dirty="0"/>
          </a:p>
          <a:p>
            <a:pPr algn="just"/>
            <a:r>
              <a:rPr lang="ru-RU" sz="2000" i="1" dirty="0"/>
              <a:t>.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06400" y="2636838"/>
            <a:ext cx="8567737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indent="5429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 b="1" u="sng" dirty="0">
                <a:latin typeface="Times New Roman" pitchFamily="18" charset="0"/>
              </a:rPr>
              <a:t>Информация для контактов</a:t>
            </a:r>
          </a:p>
          <a:p>
            <a:pPr algn="ctr" eaLnBrk="1" hangingPunct="1"/>
            <a:endParaRPr lang="ru-RU" altLang="ru-RU" sz="1400" dirty="0">
              <a:latin typeface="Times New Roman" pitchFamily="18" charset="0"/>
            </a:endParaRPr>
          </a:p>
          <a:p>
            <a:pPr algn="ctr" eaLnBrk="1" hangingPunct="1"/>
            <a:r>
              <a:rPr lang="ru-RU" altLang="ru-RU" sz="1400" dirty="0">
                <a:latin typeface="Times New Roman" pitchFamily="18" charset="0"/>
              </a:rPr>
              <a:t>Администрация </a:t>
            </a:r>
            <a:r>
              <a:rPr lang="ru-RU" altLang="ru-RU" sz="1400" dirty="0" err="1">
                <a:latin typeface="Times New Roman" pitchFamily="18" charset="0"/>
              </a:rPr>
              <a:t>Верхореченского</a:t>
            </a:r>
            <a:r>
              <a:rPr lang="ru-RU" altLang="ru-RU" sz="1400" dirty="0">
                <a:latin typeface="Times New Roman" pitchFamily="18" charset="0"/>
              </a:rPr>
              <a:t> сельского  поселения</a:t>
            </a:r>
          </a:p>
          <a:p>
            <a:pPr algn="ctr" eaLnBrk="1" hangingPunct="1"/>
            <a:r>
              <a:rPr lang="ru-RU" altLang="ru-RU" sz="1400" dirty="0">
                <a:latin typeface="Times New Roman" pitchFamily="18" charset="0"/>
              </a:rPr>
              <a:t>Адрес: ул. Советская10, </a:t>
            </a:r>
            <a:r>
              <a:rPr lang="ru-RU" altLang="ru-RU" sz="1400" dirty="0" err="1">
                <a:latin typeface="Times New Roman" pitchFamily="18" charset="0"/>
              </a:rPr>
              <a:t>с.Верхоречье</a:t>
            </a:r>
            <a:r>
              <a:rPr lang="ru-RU" altLang="ru-RU" sz="1400" dirty="0">
                <a:latin typeface="Times New Roman" pitchFamily="18" charset="0"/>
              </a:rPr>
              <a:t> </a:t>
            </a:r>
          </a:p>
          <a:p>
            <a:pPr algn="ctr" eaLnBrk="1" hangingPunct="1"/>
            <a:r>
              <a:rPr lang="ru-RU" altLang="ru-RU" sz="1400" dirty="0">
                <a:latin typeface="Times New Roman" pitchFamily="18" charset="0"/>
              </a:rPr>
              <a:t>Бахчисарайский  район, Республика Крым , 298460</a:t>
            </a:r>
          </a:p>
          <a:p>
            <a:pPr algn="ctr" eaLnBrk="1" hangingPunct="1"/>
            <a:r>
              <a:rPr lang="ru-RU" altLang="ru-RU" sz="1400" dirty="0">
                <a:latin typeface="Times New Roman" pitchFamily="18" charset="0"/>
              </a:rPr>
              <a:t>                                                                                                                                                                                  </a:t>
            </a:r>
            <a:r>
              <a:rPr lang="en-US" altLang="ru-RU" sz="1400" dirty="0">
                <a:latin typeface="Times New Roman" pitchFamily="18" charset="0"/>
              </a:rPr>
              <a:t>e-mail:</a:t>
            </a:r>
            <a:r>
              <a:rPr lang="ru-RU" altLang="ru-RU" sz="1400" dirty="0">
                <a:latin typeface="Times New Roman" pitchFamily="18" charset="0"/>
              </a:rPr>
              <a:t> </a:t>
            </a:r>
            <a:br>
              <a:rPr lang="en-US" sz="1400" dirty="0"/>
            </a:br>
            <a:r>
              <a:rPr lang="en-US" sz="1400" dirty="0">
                <a:hlinkClick r:id="rId2"/>
              </a:rPr>
              <a:t>http://admin-verhorech.ru</a:t>
            </a:r>
            <a:r>
              <a:rPr lang="ru-RU" sz="1400" dirty="0"/>
              <a:t> ;</a:t>
            </a:r>
            <a:r>
              <a:rPr lang="ru-RU" sz="1400" i="1" dirty="0"/>
              <a:t>  </a:t>
            </a:r>
            <a:r>
              <a:rPr lang="en-US" i="1" dirty="0">
                <a:solidFill>
                  <a:srgbClr val="0070C0"/>
                </a:solidFill>
                <a:latin typeface="Arial"/>
                <a:hlinkClick r:id="rId3"/>
              </a:rPr>
              <a:t>verhorechie-sovet@bahch.rk.gov.ru</a:t>
            </a:r>
            <a:r>
              <a:rPr lang="ru-RU" sz="1400" i="1" dirty="0"/>
              <a:t>  </a:t>
            </a:r>
            <a:br>
              <a:rPr lang="ru-RU" sz="1400" i="1" dirty="0"/>
            </a:br>
            <a:r>
              <a:rPr lang="ru-RU" sz="1400" i="1" dirty="0"/>
              <a:t>тел. +7(36554)76243 факс +7(36554)76240,</a:t>
            </a:r>
            <a:endParaRPr lang="ru-RU" altLang="ru-RU" sz="1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671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64796" y="81839"/>
            <a:ext cx="7119686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характеристики бюджета муниципального образования  </a:t>
            </a:r>
            <a:r>
              <a:rPr lang="ru-RU" sz="2000" b="1" dirty="0" err="1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Верхореченское</a:t>
            </a:r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сельское поселение Бахчисарайского района Республики Крым на 2025 год и на плановый период 2026 и 2027</a:t>
            </a:r>
            <a:r>
              <a:rPr lang="en-US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годов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58670" y="1337915"/>
            <a:ext cx="7807024" cy="45719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rect">
              <a:fillToRect l="50000" t="50000" r="50000" b="50000"/>
            </a:path>
            <a:tileRect/>
          </a:gradFill>
          <a:ln cmpd="thickThin"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>
            <a:innerShdw blurRad="63500" dist="50800" dir="2700000">
              <a:schemeClr val="accent4">
                <a:lumMod val="20000"/>
                <a:lumOff val="80000"/>
                <a:alpha val="5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8670" y="1556792"/>
            <a:ext cx="3474888" cy="87395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211960" y="1579779"/>
            <a:ext cx="1351101" cy="873951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39951" y="4891610"/>
            <a:ext cx="1207085" cy="746682"/>
          </a:xfrm>
          <a:prstGeom prst="roundRect">
            <a:avLst>
              <a:gd name="adj" fmla="val 50000"/>
            </a:avLst>
          </a:prstGeom>
          <a:blipFill>
            <a:blip r:embed="rId2" cstate="print"/>
            <a:tile tx="0" ty="0" sx="100000" sy="100000" flip="none" algn="tl"/>
          </a:blip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0,0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8670" y="2759715"/>
            <a:ext cx="347488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Доходы</a:t>
            </a:r>
            <a:endParaRPr lang="ru-RU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8670" y="3717032"/>
            <a:ext cx="3474888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sldjump"/>
              </a:rPr>
              <a:t>Расходы</a:t>
            </a:r>
            <a:endParaRPr lang="ru-RU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рублей.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8670" y="4986573"/>
            <a:ext cx="347488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Дефицит(-), Профицит(+),                 тыс. рублей.</a:t>
            </a:r>
          </a:p>
        </p:txBody>
      </p:sp>
      <p:sp>
        <p:nvSpPr>
          <p:cNvPr id="15" name="TextBox 14"/>
          <p:cNvSpPr txBox="1"/>
          <p:nvPr/>
        </p:nvSpPr>
        <p:spPr>
          <a:xfrm flipH="1">
            <a:off x="4067940" y="2898214"/>
            <a:ext cx="1351103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10 834 ,484</a:t>
            </a:r>
          </a:p>
        </p:txBody>
      </p:sp>
      <p:sp>
        <p:nvSpPr>
          <p:cNvPr id="22" name="TextBox 21"/>
          <p:cNvSpPr txBox="1"/>
          <p:nvPr/>
        </p:nvSpPr>
        <p:spPr>
          <a:xfrm flipH="1">
            <a:off x="4067940" y="3786986"/>
            <a:ext cx="143848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10 834 ,484</a:t>
            </a:r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9456" y="4891610"/>
            <a:ext cx="123825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0802" y="4891610"/>
            <a:ext cx="1238250" cy="77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TextBox 22"/>
          <p:cNvSpPr txBox="1"/>
          <p:nvPr/>
        </p:nvSpPr>
        <p:spPr>
          <a:xfrm flipH="1">
            <a:off x="5809455" y="2925073"/>
            <a:ext cx="1371598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10 164,331</a:t>
            </a:r>
          </a:p>
        </p:txBody>
      </p:sp>
      <p:sp>
        <p:nvSpPr>
          <p:cNvPr id="25" name="TextBox 24"/>
          <p:cNvSpPr txBox="1"/>
          <p:nvPr/>
        </p:nvSpPr>
        <p:spPr>
          <a:xfrm flipH="1">
            <a:off x="5867890" y="3775082"/>
            <a:ext cx="130492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10 164,331</a:t>
            </a:r>
          </a:p>
        </p:txBody>
      </p:sp>
      <p:sp>
        <p:nvSpPr>
          <p:cNvPr id="26" name="TextBox 25"/>
          <p:cNvSpPr txBox="1"/>
          <p:nvPr/>
        </p:nvSpPr>
        <p:spPr>
          <a:xfrm flipH="1">
            <a:off x="7419026" y="3775082"/>
            <a:ext cx="125742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10 538,674</a:t>
            </a:r>
          </a:p>
        </p:txBody>
      </p:sp>
      <p:sp>
        <p:nvSpPr>
          <p:cNvPr id="27" name="TextBox 26"/>
          <p:cNvSpPr txBox="1"/>
          <p:nvPr/>
        </p:nvSpPr>
        <p:spPr>
          <a:xfrm flipH="1">
            <a:off x="7382099" y="2925073"/>
            <a:ext cx="127900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10 538,674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" name="Рукописный ввод 1">
                <a:extLst>
                  <a:ext uri="{FF2B5EF4-FFF2-40B4-BE49-F238E27FC236}">
                    <a16:creationId xmlns:a16="http://schemas.microsoft.com/office/drawing/2014/main" id="{84C84DAA-2FCC-4EC9-AFB1-09FD0407627A}"/>
                  </a:ext>
                </a:extLst>
              </p14:cNvPr>
              <p14:cNvContentPartPr/>
              <p14:nvPr/>
            </p14:nvContentPartPr>
            <p14:xfrm>
              <a:off x="6643506" y="2099270"/>
              <a:ext cx="360" cy="9720"/>
            </p14:xfrm>
          </p:contentPart>
        </mc:Choice>
        <mc:Fallback xmlns="">
          <p:pic>
            <p:nvPicPr>
              <p:cNvPr id="2" name="Рукописный ввод 1">
                <a:extLst>
                  <a:ext uri="{FF2B5EF4-FFF2-40B4-BE49-F238E27FC236}">
                    <a16:creationId xmlns:a16="http://schemas.microsoft.com/office/drawing/2014/main" id="{84C84DAA-2FCC-4EC9-AFB1-09FD0407627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634506" y="2090270"/>
                <a:ext cx="18000" cy="27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0" name="Рукописный ввод 9">
                <a:extLst>
                  <a:ext uri="{FF2B5EF4-FFF2-40B4-BE49-F238E27FC236}">
                    <a16:creationId xmlns:a16="http://schemas.microsoft.com/office/drawing/2014/main" id="{D51F69EF-958E-45BC-AF76-907EB6E08237}"/>
                  </a:ext>
                </a:extLst>
              </p14:cNvPr>
              <p14:cNvContentPartPr/>
              <p14:nvPr/>
            </p14:nvContentPartPr>
            <p14:xfrm>
              <a:off x="6596706" y="1931510"/>
              <a:ext cx="360" cy="360"/>
            </p14:xfrm>
          </p:contentPart>
        </mc:Choice>
        <mc:Fallback xmlns="">
          <p:pic>
            <p:nvPicPr>
              <p:cNvPr id="10" name="Рукописный ввод 9">
                <a:extLst>
                  <a:ext uri="{FF2B5EF4-FFF2-40B4-BE49-F238E27FC236}">
                    <a16:creationId xmlns:a16="http://schemas.microsoft.com/office/drawing/2014/main" id="{D51F69EF-958E-45BC-AF76-907EB6E0823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587706" y="192251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3C9693D0-AAE6-4162-85C5-D6F92F31012E}"/>
                  </a:ext>
                </a:extLst>
              </p14:cNvPr>
              <p14:cNvContentPartPr/>
              <p14:nvPr/>
            </p14:nvContentPartPr>
            <p14:xfrm>
              <a:off x="6643506" y="2080550"/>
              <a:ext cx="360" cy="36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3C9693D0-AAE6-4162-85C5-D6F92F31012E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634506" y="207155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D48037F4-55DB-46FC-BD87-372E3DD1A137}"/>
                  </a:ext>
                </a:extLst>
              </p14:cNvPr>
              <p14:cNvContentPartPr/>
              <p14:nvPr/>
            </p14:nvContentPartPr>
            <p14:xfrm>
              <a:off x="6801906" y="2183510"/>
              <a:ext cx="360" cy="36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D48037F4-55DB-46FC-BD87-372E3DD1A13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792906" y="2174510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2F90FC8-ECC0-4ECF-8DC7-6B3B55D36506}"/>
                  </a:ext>
                </a:extLst>
              </p14:cNvPr>
              <p14:cNvContentPartPr/>
              <p14:nvPr/>
            </p14:nvContentPartPr>
            <p14:xfrm>
              <a:off x="7035186" y="176339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2F90FC8-ECC0-4ECF-8DC7-6B3B55D3650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026186" y="1754390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18" name="TextBox 17">
            <a:extLst>
              <a:ext uri="{FF2B5EF4-FFF2-40B4-BE49-F238E27FC236}">
                <a16:creationId xmlns:a16="http://schemas.microsoft.com/office/drawing/2014/main" id="{06529E34-0C98-40D9-8232-2347B6674A80}"/>
              </a:ext>
            </a:extLst>
          </p:cNvPr>
          <p:cNvSpPr txBox="1"/>
          <p:nvPr/>
        </p:nvSpPr>
        <p:spPr>
          <a:xfrm>
            <a:off x="6643506" y="193151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8" name="Прямоугольник: скругленные углы 27">
            <a:extLst>
              <a:ext uri="{FF2B5EF4-FFF2-40B4-BE49-F238E27FC236}">
                <a16:creationId xmlns:a16="http://schemas.microsoft.com/office/drawing/2014/main" id="{945C135D-C35C-421A-862C-91AC36E87BB4}"/>
              </a:ext>
            </a:extLst>
          </p:cNvPr>
          <p:cNvSpPr/>
          <p:nvPr/>
        </p:nvSpPr>
        <p:spPr>
          <a:xfrm>
            <a:off x="5724261" y="1566126"/>
            <a:ext cx="1406860" cy="864617"/>
          </a:xfrm>
          <a:prstGeom prst="round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</a:p>
        </p:txBody>
      </p:sp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3F76A869-67E1-492B-9DE7-DE069F867404}"/>
              </a:ext>
            </a:extLst>
          </p:cNvPr>
          <p:cNvSpPr/>
          <p:nvPr/>
        </p:nvSpPr>
        <p:spPr>
          <a:xfrm>
            <a:off x="7354787" y="1556792"/>
            <a:ext cx="1321665" cy="87395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2027</a:t>
            </a:r>
          </a:p>
        </p:txBody>
      </p:sp>
    </p:spTree>
    <p:extLst>
      <p:ext uri="{BB962C8B-B14F-4D97-AF65-F5344CB8AC3E}">
        <p14:creationId xmlns:p14="http://schemas.microsoft.com/office/powerpoint/2010/main" val="100030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трелка вправо 23"/>
          <p:cNvSpPr/>
          <p:nvPr/>
        </p:nvSpPr>
        <p:spPr>
          <a:xfrm rot="16200000">
            <a:off x="3704178" y="3907831"/>
            <a:ext cx="1735644" cy="294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трелка вправо 22"/>
          <p:cNvSpPr/>
          <p:nvPr/>
        </p:nvSpPr>
        <p:spPr>
          <a:xfrm rot="12069900">
            <a:off x="6244603" y="2617562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Стрелка вправо 1"/>
          <p:cNvSpPr/>
          <p:nvPr/>
        </p:nvSpPr>
        <p:spPr>
          <a:xfrm rot="20204792">
            <a:off x="1262823" y="2595051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2820141" y="1585442"/>
            <a:ext cx="3399784" cy="1241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10 834,484</a:t>
            </a:r>
          </a:p>
          <a:p>
            <a:pPr algn="ctr"/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08456" y="224733"/>
            <a:ext cx="739942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lang="ru-RU" sz="24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бюджета муниципального образования </a:t>
            </a:r>
            <a:r>
              <a:rPr lang="ru-RU" sz="24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Верхореч</a:t>
            </a:r>
            <a:r>
              <a:rPr lang="ru-RU" sz="2400" b="1" cap="none" spc="0" dirty="0" err="1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енское</a:t>
            </a:r>
            <a:r>
              <a:rPr lang="ru-RU" sz="24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сельское поселение </a:t>
            </a:r>
            <a:r>
              <a:rPr lang="ru-RU" sz="24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Бахчисарайского </a:t>
            </a:r>
            <a:r>
              <a:rPr lang="ru-RU" sz="24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Республики Крым </a:t>
            </a:r>
            <a:r>
              <a:rPr lang="ru-RU" sz="24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на 2025 год</a:t>
            </a:r>
            <a:r>
              <a:rPr lang="ru-RU" sz="24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7" name="TextBox 36"/>
          <p:cNvSpPr txBox="1"/>
          <p:nvPr/>
        </p:nvSpPr>
        <p:spPr>
          <a:xfrm rot="10800000" flipH="1" flipV="1">
            <a:off x="6257947" y="3187263"/>
            <a:ext cx="224992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2 532,260 тыс. руб.</a:t>
            </a:r>
          </a:p>
        </p:txBody>
      </p:sp>
      <p:sp>
        <p:nvSpPr>
          <p:cNvPr id="38" name="TextBox 37"/>
          <p:cNvSpPr txBox="1"/>
          <p:nvPr/>
        </p:nvSpPr>
        <p:spPr>
          <a:xfrm flipH="1">
            <a:off x="3290583" y="5085184"/>
            <a:ext cx="2562834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4 661,424 тыс. руб.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395536" y="3314707"/>
            <a:ext cx="266429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       3 640,800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533294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808670" y="188640"/>
            <a:ext cx="7886700" cy="825500"/>
          </a:xfrm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prstMaterial="dkEdge">
              <a:bevelT w="0" h="0"/>
            </a:sp3d>
          </a:bodyPr>
          <a:lstStyle/>
          <a:p>
            <a:pPr marL="0" indent="0" algn="ctr">
              <a:buNone/>
            </a:pP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 на 2025 год</a:t>
            </a:r>
          </a:p>
        </p:txBody>
      </p:sp>
      <p:sp>
        <p:nvSpPr>
          <p:cNvPr id="15" name="Блок-схема: объединение 14"/>
          <p:cNvSpPr/>
          <p:nvPr/>
        </p:nvSpPr>
        <p:spPr>
          <a:xfrm rot="17760000">
            <a:off x="189333" y="1841348"/>
            <a:ext cx="3883098" cy="2893106"/>
          </a:xfrm>
          <a:prstGeom prst="flowChartMerge">
            <a:avLst/>
          </a:prstGeom>
          <a:solidFill>
            <a:srgbClr val="FF6699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52000" tIns="612000" rIns="0" bIns="0"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Имущественные налоги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1 714,590 тыс. руб.</a:t>
            </a:r>
          </a:p>
        </p:txBody>
      </p:sp>
      <p:sp>
        <p:nvSpPr>
          <p:cNvPr id="21" name="Овал 20"/>
          <p:cNvSpPr/>
          <p:nvPr/>
        </p:nvSpPr>
        <p:spPr>
          <a:xfrm>
            <a:off x="3544801" y="3068960"/>
            <a:ext cx="2520280" cy="159407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3 640,800</a:t>
            </a:r>
          </a:p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</a:t>
            </a:r>
            <a:r>
              <a:rPr lang="ru-RU" sz="20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3" name="Блок-схема: объединение 12"/>
          <p:cNvSpPr/>
          <p:nvPr/>
        </p:nvSpPr>
        <p:spPr>
          <a:xfrm rot="3867780">
            <a:off x="5648840" y="1762411"/>
            <a:ext cx="3271499" cy="2693849"/>
          </a:xfrm>
          <a:prstGeom prst="flowChartMerge">
            <a:avLst/>
          </a:prstGeom>
          <a:solidFill>
            <a:srgbClr val="FFC000"/>
          </a:solidFill>
          <a:ln/>
        </p:spPr>
        <p:style>
          <a:lnRef idx="1">
            <a:schemeClr val="accent6"/>
          </a:lnRef>
          <a:fillRef idx="1002">
            <a:schemeClr val="lt2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доходы физических лиц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1 926,210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тыс. руб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0482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1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24404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 на 2025 год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 flipH="1">
            <a:off x="3131841" y="946371"/>
            <a:ext cx="2664296" cy="3344965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2 532,260 </a:t>
            </a:r>
            <a:r>
              <a:rPr lang="ru-RU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авильный пятиугольник 12"/>
          <p:cNvSpPr/>
          <p:nvPr/>
        </p:nvSpPr>
        <p:spPr>
          <a:xfrm>
            <a:off x="-20155" y="188640"/>
            <a:ext cx="3072861" cy="4248471"/>
          </a:xfrm>
          <a:prstGeom prst="diamon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 anchorCtr="0"/>
          <a:lstStyle/>
          <a:p>
            <a:pPr algn="ctr"/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получаемые в виде арендной платы за земельные участки </a:t>
            </a:r>
            <a:r>
              <a:rPr lang="ru-RU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371,500 тыс. руб.</a:t>
            </a:r>
          </a:p>
        </p:txBody>
      </p:sp>
      <p:cxnSp>
        <p:nvCxnSpPr>
          <p:cNvPr id="3" name="Прямая со стрелкой 2">
            <a:extLst>
              <a:ext uri="{FF2B5EF4-FFF2-40B4-BE49-F238E27FC236}">
                <a16:creationId xmlns:a16="http://schemas.microsoft.com/office/drawing/2014/main" id="{868E9C33-E432-4E17-9106-C17684CCCE09}"/>
              </a:ext>
            </a:extLst>
          </p:cNvPr>
          <p:cNvCxnSpPr>
            <a:cxnSpLocks/>
          </p:cNvCxnSpPr>
          <p:nvPr/>
        </p:nvCxnSpPr>
        <p:spPr>
          <a:xfrm>
            <a:off x="3685946" y="3573016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Ромб 7">
            <a:extLst>
              <a:ext uri="{FF2B5EF4-FFF2-40B4-BE49-F238E27FC236}">
                <a16:creationId xmlns:a16="http://schemas.microsoft.com/office/drawing/2014/main" id="{52CD7074-D49B-4A8E-9ACA-3E5AB740A6F2}"/>
              </a:ext>
            </a:extLst>
          </p:cNvPr>
          <p:cNvSpPr/>
          <p:nvPr/>
        </p:nvSpPr>
        <p:spPr>
          <a:xfrm>
            <a:off x="6012160" y="952708"/>
            <a:ext cx="2780801" cy="3456383"/>
          </a:xfrm>
          <a:prstGeom prst="diamond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сдачи в аренду имущества 660,710 тыс. руб.</a:t>
            </a:r>
          </a:p>
        </p:txBody>
      </p:sp>
      <p:sp>
        <p:nvSpPr>
          <p:cNvPr id="2" name="Блок-схема: решение 1"/>
          <p:cNvSpPr/>
          <p:nvPr/>
        </p:nvSpPr>
        <p:spPr>
          <a:xfrm>
            <a:off x="971599" y="3356992"/>
            <a:ext cx="3486673" cy="3501008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Плата по соглашениям об установлении сервитута вы отношении земельных участков ,находящихся в собственности сельских поселений  0,05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1400" dirty="0"/>
              <a:t>. </a:t>
            </a:r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4692533" y="3573016"/>
            <a:ext cx="3263843" cy="3096344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от продажи недвижимого имущества    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1 500,000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36133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28650" y="188640"/>
            <a:ext cx="7886700" cy="504056"/>
          </a:xfrm>
        </p:spPr>
        <p:txBody>
          <a:bodyPr/>
          <a:lstStyle/>
          <a:p>
            <a:pPr marL="0" indent="0" algn="ctr">
              <a:buNone/>
            </a:pP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на 2025 год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Блок-схема: извлечение 1"/>
          <p:cNvSpPr/>
          <p:nvPr/>
        </p:nvSpPr>
        <p:spPr>
          <a:xfrm rot="17978993">
            <a:off x="4642611" y="2778401"/>
            <a:ext cx="4342418" cy="3244741"/>
          </a:xfrm>
          <a:prstGeom prst="flowChartExtra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tIns="108000" bIns="684000"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Субвенция на выполнение передаваемых полномочий в сфере административной ответственности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1,303 </a:t>
            </a:r>
            <a:r>
              <a:rPr lang="ru-RU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Блок-схема: объединение 2"/>
          <p:cNvSpPr/>
          <p:nvPr/>
        </p:nvSpPr>
        <p:spPr>
          <a:xfrm rot="14800947">
            <a:off x="400089" y="3422318"/>
            <a:ext cx="3390367" cy="2692242"/>
          </a:xfrm>
          <a:prstGeom prst="flowChartMerge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 anchorCtr="1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Субвенции  на осуществление первичного воинского учета органами местного самоуправления поселений, муниципальных и городских округов</a:t>
            </a: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159,170 тыс. руб.</a:t>
            </a:r>
          </a:p>
        </p:txBody>
      </p:sp>
      <p:sp>
        <p:nvSpPr>
          <p:cNvPr id="7" name="Овал 6"/>
          <p:cNvSpPr/>
          <p:nvPr/>
        </p:nvSpPr>
        <p:spPr>
          <a:xfrm>
            <a:off x="3563888" y="3429000"/>
            <a:ext cx="1631801" cy="1458280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4 661,424 тыс. руб.</a:t>
            </a:r>
          </a:p>
        </p:txBody>
      </p:sp>
      <p:sp>
        <p:nvSpPr>
          <p:cNvPr id="9" name="Блок-схема: объединение 8"/>
          <p:cNvSpPr/>
          <p:nvPr/>
        </p:nvSpPr>
        <p:spPr>
          <a:xfrm>
            <a:off x="246968" y="688295"/>
            <a:ext cx="4263187" cy="2740705"/>
          </a:xfrm>
          <a:prstGeom prst="flowChartMerg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144000" bIns="0" rtlCol="0" anchor="ctr"/>
          <a:lstStyle/>
          <a:p>
            <a:pPr algn="ctr"/>
            <a:endParaRPr lang="ru-RU" sz="1600" dirty="0">
              <a:solidFill>
                <a:schemeClr val="tx1"/>
              </a:solidFill>
            </a:endParaRPr>
          </a:p>
          <a:p>
            <a:pPr algn="ctr"/>
            <a:endParaRPr lang="ru-RU" sz="1600" dirty="0">
              <a:solidFill>
                <a:schemeClr val="tx1"/>
              </a:solidFill>
            </a:endParaRPr>
          </a:p>
          <a:p>
            <a:pPr algn="ctr"/>
            <a:r>
              <a:rPr lang="ru-RU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Дотации на выравнивание бюджетной обеспеченности из бюджета Республики Крым 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1 110,733</a:t>
            </a:r>
          </a:p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  <p:sp>
        <p:nvSpPr>
          <p:cNvPr id="5" name="Равнобедренный треугольник 4"/>
          <p:cNvSpPr/>
          <p:nvPr/>
        </p:nvSpPr>
        <p:spPr>
          <a:xfrm rot="10800000" flipV="1">
            <a:off x="4685367" y="706255"/>
            <a:ext cx="3953398" cy="2520280"/>
          </a:xfrm>
          <a:prstGeom prst="triangle">
            <a:avLst>
              <a:gd name="adj" fmla="val 98935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Дотации на выравнивание бюджетной обеспеченности из бюджета муниципального </a:t>
            </a:r>
            <a:r>
              <a:rPr lang="ru-RU" sz="13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района </a:t>
            </a:r>
            <a:r>
              <a:rPr lang="ru-RU" sz="13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3 390,218 </a:t>
            </a:r>
            <a:r>
              <a:rPr lang="ru-RU" sz="14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тыс.руб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3849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7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трелка вправо 23"/>
          <p:cNvSpPr/>
          <p:nvPr/>
        </p:nvSpPr>
        <p:spPr>
          <a:xfrm rot="16200000">
            <a:off x="3640064" y="3553734"/>
            <a:ext cx="1735644" cy="2945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Стрелка вправо 22"/>
          <p:cNvSpPr/>
          <p:nvPr/>
        </p:nvSpPr>
        <p:spPr>
          <a:xfrm rot="12069900">
            <a:off x="6185848" y="2008884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Стрелка вправо 1"/>
          <p:cNvSpPr/>
          <p:nvPr/>
        </p:nvSpPr>
        <p:spPr>
          <a:xfrm rot="20204792">
            <a:off x="1213275" y="2193368"/>
            <a:ext cx="1504799" cy="4178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2955249" y="1488630"/>
            <a:ext cx="3399784" cy="12410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10 164,331</a:t>
            </a:r>
          </a:p>
          <a:p>
            <a:pPr algn="ctr"/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тыс. руб.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08456" y="224733"/>
            <a:ext cx="739942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Доходы</a:t>
            </a:r>
            <a:r>
              <a:rPr lang="ru-RU" sz="20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бюджета муниципального образования  </a:t>
            </a:r>
            <a:r>
              <a:rPr lang="ru-RU" sz="2000" b="1" dirty="0" err="1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Верхореч</a:t>
            </a:r>
            <a:r>
              <a:rPr lang="ru-RU" sz="2000" b="1" cap="none" spc="0" dirty="0" err="1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енское</a:t>
            </a:r>
            <a:r>
              <a:rPr lang="ru-RU" sz="20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сельское поселение </a:t>
            </a:r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Бахчисарайского</a:t>
            </a:r>
            <a:r>
              <a:rPr lang="ru-RU" sz="20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Республики Крым </a:t>
            </a:r>
            <a:r>
              <a:rPr lang="ru-RU" sz="2000" b="1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на 2026 год</a:t>
            </a:r>
            <a:r>
              <a:rPr lang="ru-RU" sz="2000" b="1" cap="none" spc="0" dirty="0">
                <a:ln w="10541" cmpd="sng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7" name="TextBox 36"/>
          <p:cNvSpPr txBox="1"/>
          <p:nvPr/>
        </p:nvSpPr>
        <p:spPr>
          <a:xfrm rot="10800000" flipH="1" flipV="1">
            <a:off x="6257947" y="2891281"/>
            <a:ext cx="2249929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Неналоговые доходы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2 633,550 тыс. руб.</a:t>
            </a:r>
          </a:p>
        </p:txBody>
      </p:sp>
      <p:sp>
        <p:nvSpPr>
          <p:cNvPr id="38" name="TextBox 37"/>
          <p:cNvSpPr txBox="1"/>
          <p:nvPr/>
        </p:nvSpPr>
        <p:spPr>
          <a:xfrm flipH="1">
            <a:off x="3226469" y="4540980"/>
            <a:ext cx="2562834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</a:t>
            </a:r>
          </a:p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3 640,491 тыс. руб.</a:t>
            </a:r>
          </a:p>
        </p:txBody>
      </p:sp>
      <p:sp>
        <p:nvSpPr>
          <p:cNvPr id="36" name="TextBox 35"/>
          <p:cNvSpPr txBox="1"/>
          <p:nvPr/>
        </p:nvSpPr>
        <p:spPr>
          <a:xfrm flipH="1">
            <a:off x="323528" y="2891281"/>
            <a:ext cx="266429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       2 200,00 тыс. руб.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320155" y="2891279"/>
            <a:ext cx="2664295" cy="64633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        3 890,290 тыс. руб.</a:t>
            </a:r>
          </a:p>
        </p:txBody>
      </p:sp>
    </p:spTree>
    <p:extLst>
      <p:ext uri="{BB962C8B-B14F-4D97-AF65-F5344CB8AC3E}">
        <p14:creationId xmlns:p14="http://schemas.microsoft.com/office/powerpoint/2010/main" val="2936322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27584" y="537083"/>
            <a:ext cx="7886700" cy="824661"/>
          </a:xfrm>
          <a:ln>
            <a:noFill/>
          </a:ln>
        </p:spPr>
        <p:txBody>
          <a:bodyPr>
            <a:scene3d>
              <a:camera prst="orthographicFront"/>
              <a:lightRig rig="threePt" dir="t"/>
            </a:scene3d>
            <a:sp3d prstMaterial="dkEdge">
              <a:bevelT w="0" h="0"/>
            </a:sp3d>
          </a:bodyPr>
          <a:lstStyle/>
          <a:p>
            <a:pPr marL="0" indent="0" algn="ctr">
              <a:buNone/>
            </a:pPr>
            <a:r>
              <a:rPr lang="ru-RU" sz="2800" dirty="0">
                <a:ln>
                  <a:solidFill>
                    <a:srgbClr val="00B0F0">
                      <a:alpha val="98000"/>
                    </a:srgbClr>
                  </a:solidFill>
                </a:ln>
                <a:solidFill>
                  <a:schemeClr val="tx1"/>
                </a:solidFill>
                <a:effectLst>
                  <a:glow>
                    <a:schemeClr val="accent1"/>
                  </a:glow>
                  <a:innerShdw blurRad="63500" dist="50800">
                    <a:prstClr val="black"/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 на 2026 год</a:t>
            </a:r>
          </a:p>
        </p:txBody>
      </p:sp>
      <p:sp>
        <p:nvSpPr>
          <p:cNvPr id="15" name="Ромб 14"/>
          <p:cNvSpPr/>
          <p:nvPr/>
        </p:nvSpPr>
        <p:spPr>
          <a:xfrm rot="17409610">
            <a:off x="67113" y="1747018"/>
            <a:ext cx="4055809" cy="2592000"/>
          </a:xfrm>
          <a:prstGeom prst="diamond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52000" tIns="612000" rIns="0" bIns="0"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Имущественные налоги </a:t>
            </a:r>
          </a:p>
          <a:p>
            <a:pPr algn="ctr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1 819,620     тыс. руб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1" name="Овал 20"/>
          <p:cNvSpPr/>
          <p:nvPr/>
        </p:nvSpPr>
        <p:spPr>
          <a:xfrm>
            <a:off x="3391325" y="3361777"/>
            <a:ext cx="2232248" cy="1728192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innerShdw blurRad="63500" dist="50800" dir="5400000">
              <a:prstClr val="black">
                <a:alpha val="50000"/>
              </a:prstClr>
            </a:inn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3 890,290 тыс. руб.</a:t>
            </a:r>
          </a:p>
        </p:txBody>
      </p:sp>
      <p:sp>
        <p:nvSpPr>
          <p:cNvPr id="13" name="Ромб 12"/>
          <p:cNvSpPr/>
          <p:nvPr/>
        </p:nvSpPr>
        <p:spPr>
          <a:xfrm rot="18125110">
            <a:off x="5286201" y="3757481"/>
            <a:ext cx="3678895" cy="2701710"/>
          </a:xfrm>
          <a:prstGeom prst="diamond">
            <a:avLst/>
          </a:prstGeom>
          <a:solidFill>
            <a:srgbClr val="FFC000"/>
          </a:solidFill>
          <a:ln/>
        </p:spPr>
        <p:style>
          <a:lnRef idx="1">
            <a:schemeClr val="accent6"/>
          </a:lnRef>
          <a:fillRef idx="1002">
            <a:schemeClr val="lt2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 на доходы физических лиц</a:t>
            </a:r>
          </a:p>
          <a:p>
            <a:pPr algn="ctr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2 070,670     тыс. руб</a:t>
            </a:r>
            <a:r>
              <a:rPr lang="ru-RU" b="1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7629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1" grpId="0" animBg="1"/>
      <p:bldP spid="13" grpId="0" animBg="1"/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4910</TotalTime>
  <Words>1358</Words>
  <Application>Microsoft Office PowerPoint</Application>
  <PresentationFormat>Экран (4:3)</PresentationFormat>
  <Paragraphs>302</Paragraphs>
  <Slides>21</Slides>
  <Notes>4</Notes>
  <HiddenSlides>11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Georgia</vt:lpstr>
      <vt:lpstr>Times New Roman</vt:lpstr>
      <vt:lpstr>Trebuchet MS</vt:lpstr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Налоговые доходы  на 2025 год</vt:lpstr>
      <vt:lpstr>Неналоговые доходы на 2025 год</vt:lpstr>
      <vt:lpstr>Безвозмездные поступления на 2025 год</vt:lpstr>
      <vt:lpstr>Презентация PowerPoint</vt:lpstr>
      <vt:lpstr>Налоговые доходы на 2026 год</vt:lpstr>
      <vt:lpstr>Неналоговые доходы на 2026 год</vt:lpstr>
      <vt:lpstr>Безвозмездные поступления на 2026 год</vt:lpstr>
      <vt:lpstr>Презентация PowerPoint</vt:lpstr>
      <vt:lpstr>Налоговые доходы на 2027 год</vt:lpstr>
      <vt:lpstr>Неналоговые доходы на 2027 год</vt:lpstr>
      <vt:lpstr>Безвозмездные поступления на 2026 год</vt:lpstr>
      <vt:lpstr>Классификация расходов бюджета по разделам</vt:lpstr>
      <vt:lpstr>Расходы бюджета  муниципального образования Верхореченское сельское поселение Бахчисарайского  района Республики Крым на 2025 год</vt:lpstr>
      <vt:lpstr>Расходы бюджета муниципального образования Верхореченское сельское поселение Бахчисарайского  района Республики Крым на 2026 год</vt:lpstr>
      <vt:lpstr>Расходы бюджета муниципального образования Верхореченское сельское поселение Бахчисарайского  района Республики Крым на 2027 год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</dc:creator>
  <cp:lastModifiedBy>Computer</cp:lastModifiedBy>
  <cp:revision>514</cp:revision>
  <cp:lastPrinted>2014-05-13T11:35:02Z</cp:lastPrinted>
  <dcterms:created xsi:type="dcterms:W3CDTF">2014-05-12T16:47:43Z</dcterms:created>
  <dcterms:modified xsi:type="dcterms:W3CDTF">2025-05-18T09:48:18Z</dcterms:modified>
</cp:coreProperties>
</file>